
<file path=[Content_Types].xml><?xml version="1.0" encoding="utf-8"?>
<Types xmlns="http://schemas.openxmlformats.org/package/2006/content-types">
  <Default Extension="emf" ContentType="image/x-emf"/>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sldIdLst>
    <p:sldId id="256" r:id="rId3"/>
    <p:sldId id="257" r:id="rId4"/>
    <p:sldId id="258" r:id="rId5"/>
  </p:sldIdLst>
  <p:sldSz cx="7556500" cy="10693400"/>
  <p:notesSz cx="7556500" cy="10693400"/>
  <p:custDataLst>
    <p:tags r:id="rId6"/>
  </p:custDataLst>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76B9"/>
    <a:srgbClr val="B5D0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36" d="100"/>
          <a:sy n="136" d="100"/>
        </p:scale>
        <p:origin x="1572" y="-31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4.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50" name="Rectangle 49"/>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1" name="ZoneTexte 50"/>
          <p:cNvSpPr txBox="1"/>
          <p:nvPr userDrawn="1">
            <p:custDataLst>
              <p:tags r:id="rId1"/>
            </p:custDataLst>
          </p:nvPr>
        </p:nvSpPr>
        <p:spPr>
          <a:xfrm>
            <a:off x="6934905" y="4063459"/>
            <a:ext cx="228115" cy="256673"/>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068" kern="1200" dirty="0">
                <a:solidFill>
                  <a:srgbClr val="404040"/>
                </a:solidFill>
                <a:latin typeface="Century Gothic" pitchFamily="34" charset="0"/>
                <a:ea typeface="+mn-ea"/>
                <a:cs typeface="Arial" charset="0"/>
              </a:rPr>
              <a:t>1</a:t>
            </a:r>
          </a:p>
        </p:txBody>
      </p:sp>
      <p:sp>
        <p:nvSpPr>
          <p:cNvPr id="52" name="Text Placeholder 4"/>
          <p:cNvSpPr txBox="1">
            <a:spLocks/>
          </p:cNvSpPr>
          <p:nvPr userDrawn="1">
            <p:custDataLst>
              <p:tags r:id="rId2"/>
            </p:custDataLst>
          </p:nvPr>
        </p:nvSpPr>
        <p:spPr bwMode="auto">
          <a:xfrm>
            <a:off x="779515" y="3272706"/>
            <a:ext cx="208250" cy="392933"/>
          </a:xfrm>
          <a:prstGeom prst="roundRect">
            <a:avLst>
              <a:gd name="adj" fmla="val 6411"/>
            </a:avLst>
          </a:prstGeom>
          <a:gradFill flip="none" rotWithShape="1">
            <a:gsLst>
              <a:gs pos="0">
                <a:srgbClr val="00CEE2"/>
              </a:gs>
              <a:gs pos="100000">
                <a:srgbClr val="0085B7"/>
              </a:gs>
            </a:gsLst>
            <a:lin ang="8100000" scaled="1"/>
            <a:tileRect/>
          </a:gradFill>
          <a:effectLst/>
        </p:spPr>
        <p:txBody>
          <a:bodyPr vert="horz" wrap="none" lIns="164769" tIns="34876" rIns="164769" bIns="34876"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763" i="1" dirty="0">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3" name="ZoneTexte 31"/>
          <p:cNvSpPr txBox="1"/>
          <p:nvPr userDrawn="1">
            <p:custDataLst>
              <p:tags r:id="rId3"/>
            </p:custDataLst>
          </p:nvPr>
        </p:nvSpPr>
        <p:spPr>
          <a:xfrm>
            <a:off x="1279861" y="3397789"/>
            <a:ext cx="5609478" cy="192071"/>
          </a:xfrm>
          <a:prstGeom prst="rect">
            <a:avLst/>
          </a:prstGeom>
          <a:noFill/>
        </p:spPr>
        <p:txBody>
          <a:bodyPr vert="horz" wrap="square" lIns="0" tIns="13731" rIns="0" bIns="13731" rtlCol="0" anchor="ctr" anchorCtr="0">
            <a:spAutoFit/>
          </a:bodyPr>
          <a:lstStyle/>
          <a:p>
            <a:r>
              <a:rPr lang="fr-FR" sz="1068" dirty="0">
                <a:solidFill>
                  <a:srgbClr val="404040"/>
                </a:solidFill>
                <a:latin typeface="Century Gothic" pitchFamily="34" charset="0"/>
              </a:rPr>
              <a:t>Références &amp; témoignages</a:t>
            </a:r>
          </a:p>
        </p:txBody>
      </p:sp>
      <p:sp>
        <p:nvSpPr>
          <p:cNvPr id="54" name="TextBox 28">
            <a:hlinkClick r:id="" action="ppaction://noaction"/>
          </p:cNvPr>
          <p:cNvSpPr txBox="1"/>
          <p:nvPr userDrawn="1">
            <p:custDataLst>
              <p:tags r:id="rId4"/>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5" name="TextBox 29">
            <a:hlinkClick r:id="" action="ppaction://noaction"/>
          </p:cNvPr>
          <p:cNvSpPr txBox="1"/>
          <p:nvPr userDrawn="1">
            <p:custDataLst>
              <p:tags r:id="rId5"/>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6" name="Flèche droite rayée 55"/>
          <p:cNvSpPr/>
          <p:nvPr userDrawn="1">
            <p:custDataLst>
              <p:tags r:id="rId6"/>
            </p:custDataLst>
          </p:nvPr>
        </p:nvSpPr>
        <p:spPr>
          <a:xfrm>
            <a:off x="273440" y="1899669"/>
            <a:ext cx="136027" cy="248908"/>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007BC4"/>
              </a:solidFill>
              <a:latin typeface="Arial" panose="020B0604020202020204" pitchFamily="34" charset="0"/>
              <a:cs typeface="Arial" panose="020B0604020202020204" pitchFamily="34" charset="0"/>
            </a:endParaRPr>
          </a:p>
        </p:txBody>
      </p:sp>
      <p:sp>
        <p:nvSpPr>
          <p:cNvPr id="57" name="ZoneTexte 56">
            <a:hlinkClick r:id="" action="ppaction://noaction"/>
          </p:cNvPr>
          <p:cNvSpPr txBox="1"/>
          <p:nvPr userDrawn="1">
            <p:custDataLst>
              <p:tags r:id="rId7"/>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58" name="Rectangle 57"/>
          <p:cNvSpPr/>
          <p:nvPr userDrawn="1">
            <p:custDataLst>
              <p:tags r:id="rId8"/>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9" name="ZoneTexte 58">
            <a:hlinkClick r:id="" action="ppaction://noaction"/>
          </p:cNvPr>
          <p:cNvSpPr txBox="1"/>
          <p:nvPr userDrawn="1">
            <p:custDataLst>
              <p:tags r:id="rId9"/>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360632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59" name="Rectangle 58"/>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60" name="ZoneTexte 79">
            <a:hlinkClick r:id="" action="ppaction://noaction"/>
          </p:cNvPr>
          <p:cNvSpPr txBox="1"/>
          <p:nvPr userDrawn="1">
            <p:custDataLst>
              <p:tags r:id="rId1"/>
            </p:custDataLst>
          </p:nvPr>
        </p:nvSpPr>
        <p:spPr>
          <a:xfrm>
            <a:off x="6949721" y="3384812"/>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5</a:t>
            </a:r>
          </a:p>
        </p:txBody>
      </p:sp>
      <p:sp>
        <p:nvSpPr>
          <p:cNvPr id="61" name="TextBox 20">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62" name="ZoneTexte 61">
            <a:hlinkClick r:id="" action="ppaction://noaction"/>
          </p:cNvPr>
          <p:cNvSpPr txBox="1"/>
          <p:nvPr userDrawn="1">
            <p:custDataLst>
              <p:tags r:id="rId3"/>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3" name="Flèche droite rayée 62"/>
          <p:cNvSpPr/>
          <p:nvPr userDrawn="1">
            <p:custDataLst>
              <p:tags r:id="rId4"/>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64" name="ZoneTexte 63">
            <a:hlinkClick r:id="" action="ppaction://noaction"/>
          </p:cNvPr>
          <p:cNvSpPr txBox="1"/>
          <p:nvPr userDrawn="1">
            <p:custDataLst>
              <p:tags r:id="rId5"/>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65" name="Rectangle 64"/>
          <p:cNvSpPr/>
          <p:nvPr userDrawn="1">
            <p:custDataLst>
              <p:tags r:id="rId6"/>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12" name="ZoneTexte 29">
            <a:hlinkClick r:id="" action="ppaction://noaction"/>
          </p:cNvPr>
          <p:cNvSpPr txBox="1"/>
          <p:nvPr userDrawn="1">
            <p:custDataLst>
              <p:tags r:id="rId7"/>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3" name="Flèche droite rayée 12">
            <a:hlinkClick r:id="" action="ppaction://noaction"/>
          </p:cNvPr>
          <p:cNvSpPr/>
          <p:nvPr userDrawn="1">
            <p:custDataLst>
              <p:tags r:id="rId8"/>
            </p:custDataLst>
          </p:nvPr>
        </p:nvSpPr>
        <p:spPr>
          <a:xfrm>
            <a:off x="509513" y="2417049"/>
            <a:ext cx="132558" cy="187456"/>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872353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53" name="Rectangle 52"/>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4" name="TextBox 20">
            <a:hlinkClick r:id="" action="ppaction://noaction"/>
          </p:cNvPr>
          <p:cNvSpPr txBox="1"/>
          <p:nvPr userDrawn="1">
            <p:custDataLst>
              <p:tags r:id="rId1"/>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5" name="TextBox 21">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6" name="Rectangle 55"/>
          <p:cNvSpPr/>
          <p:nvPr userDrawn="1">
            <p:custDataLst>
              <p:tags r:id="rId3"/>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7" name="ZoneTexte 40">
            <a:hlinkClick r:id="" action="ppaction://noaction"/>
          </p:cNvPr>
          <p:cNvSpPr txBox="1"/>
          <p:nvPr userDrawn="1">
            <p:custDataLst>
              <p:tags r:id="rId4"/>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58" name="Flèche droite rayée 57"/>
          <p:cNvSpPr/>
          <p:nvPr userDrawn="1">
            <p:custDataLst>
              <p:tags r:id="rId5"/>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59" name="ZoneTexte 36">
            <a:hlinkClick r:id="" action="ppaction://noaction"/>
          </p:cNvPr>
          <p:cNvSpPr txBox="1"/>
          <p:nvPr userDrawn="1">
            <p:custDataLst>
              <p:tags r:id="rId6"/>
            </p:custDataLst>
          </p:nvPr>
        </p:nvSpPr>
        <p:spPr>
          <a:xfrm>
            <a:off x="547059" y="1899669"/>
            <a:ext cx="5860408" cy="248908"/>
          </a:xfrm>
          <a:prstGeom prst="rect">
            <a:avLst/>
          </a:prstGeom>
          <a:noFill/>
        </p:spPr>
        <p:txBody>
          <a:bodyPr vert="horz" wrap="square" lIns="0" tIns="27462" rIns="0"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12" name="Flèche droite rayée 11">
            <a:hlinkClick r:id="" action="ppaction://noaction"/>
          </p:cNvPr>
          <p:cNvSpPr/>
          <p:nvPr userDrawn="1">
            <p:custDataLst>
              <p:tags r:id="rId7"/>
            </p:custDataLst>
          </p:nvPr>
        </p:nvSpPr>
        <p:spPr>
          <a:xfrm>
            <a:off x="509513" y="2417049"/>
            <a:ext cx="132558" cy="187456"/>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3" name="ZoneTexte 29">
            <a:hlinkClick r:id="" action="ppaction://noaction"/>
          </p:cNvPr>
          <p:cNvSpPr txBox="1"/>
          <p:nvPr userDrawn="1">
            <p:custDataLst>
              <p:tags r:id="rId8"/>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921041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98262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8.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9.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184902" y="814225"/>
            <a:ext cx="2092960" cy="584200"/>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361219" y="10404053"/>
            <a:ext cx="3032125" cy="152400"/>
          </a:xfrm>
          <a:prstGeom prst="rect">
            <a:avLst/>
          </a:prstGeom>
        </p:spPr>
        <p:txBody>
          <a:bodyPr wrap="square" lIns="0" tIns="0" rIns="0" bIns="0">
            <a:spAutoFit/>
          </a:bodyPr>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
        <p:nvSpPr>
          <p:cNvPr id="7" name="MSIPCMContentMarking" descr="{&quot;HashCode&quot;:-2030750456,&quot;Placement&quot;:&quot;Footer&quot;,&quot;Top&quot;:821.343,&quot;Left&quot;:242.6093,&quot;SlideWidth&quot;:595,&quot;SlideHeight&quot;:842}">
            <a:extLst>
              <a:ext uri="{FF2B5EF4-FFF2-40B4-BE49-F238E27FC236}">
                <a16:creationId xmlns:a16="http://schemas.microsoft.com/office/drawing/2014/main" id="{E80BCD93-DF63-E959-D079-F10497B0188A}"/>
              </a:ext>
            </a:extLst>
          </p:cNvPr>
          <p:cNvSpPr txBox="1"/>
          <p:nvPr userDrawn="1"/>
        </p:nvSpPr>
        <p:spPr>
          <a:xfrm>
            <a:off x="3081138" y="10431056"/>
            <a:ext cx="1394223" cy="262344"/>
          </a:xfrm>
          <a:prstGeom prst="rect">
            <a:avLst/>
          </a:prstGeom>
          <a:noFill/>
        </p:spPr>
        <p:txBody>
          <a:bodyPr vert="horz" wrap="square" lIns="0" tIns="0" rIns="0" bIns="0" rtlCol="0" anchor="ctr" anchorCtr="1">
            <a:spAutoFit/>
          </a:bodyPr>
          <a:lstStyle/>
          <a:p>
            <a:pPr algn="ctr">
              <a:spcBef>
                <a:spcPts val="0"/>
              </a:spcBef>
              <a:spcAft>
                <a:spcPts val="0"/>
              </a:spcAft>
            </a:pPr>
            <a:r>
              <a:rPr lang="en-US" sz="1000">
                <a:solidFill>
                  <a:srgbClr val="000000"/>
                </a:solidFill>
                <a:latin typeface="Calibri" panose="020F0502020204030204" pitchFamily="34" charset="0"/>
              </a:rPr>
              <a:t>AXA IM - RESTRICTED</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424413" y="3922757"/>
            <a:ext cx="6429157" cy="3786441"/>
          </a:xfrm>
          <a:prstGeom prst="rect">
            <a:avLst/>
          </a:prstGeom>
        </p:spPr>
        <p:txBody>
          <a:bodyPr anchor="b"/>
          <a:lstStyle>
            <a:lvl1pPr>
              <a:defRPr sz="2800" smtClean="0"/>
            </a:lvl1pPr>
          </a:lstStyle>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267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449186" y="1946263"/>
            <a:ext cx="4516307" cy="1949782"/>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7872" y="2"/>
            <a:ext cx="7566995" cy="1806987"/>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7872" y="8911169"/>
            <a:ext cx="7566995" cy="1797085"/>
          </a:xfrm>
          <a:prstGeom prst="rect">
            <a:avLst/>
          </a:prstGeom>
          <a:noFill/>
          <a:ln w="9525">
            <a:noFill/>
            <a:miter lim="800000"/>
            <a:headEnd/>
            <a:tailEnd/>
          </a:ln>
          <a:effectLst/>
        </p:spPr>
      </p:pic>
    </p:spTree>
    <p:extLst>
      <p:ext uri="{BB962C8B-B14F-4D97-AF65-F5344CB8AC3E}">
        <p14:creationId xmlns:p14="http://schemas.microsoft.com/office/powerpoint/2010/main" val="151133671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Lst>
  <p:hf hdr="0"/>
  <p:txStyles>
    <p:titleStyle>
      <a:lvl1pPr algn="l" rtl="0" fontAlgn="base">
        <a:spcBef>
          <a:spcPct val="0"/>
        </a:spcBef>
        <a:spcAft>
          <a:spcPct val="0"/>
        </a:spcAft>
        <a:defRPr sz="1831" b="1" kern="1200">
          <a:solidFill>
            <a:srgbClr val="376092"/>
          </a:solidFill>
          <a:latin typeface="Garamond" pitchFamily="18" charset="0"/>
          <a:ea typeface="+mj-ea"/>
          <a:cs typeface="+mj-cs"/>
        </a:defRPr>
      </a:lvl1pPr>
      <a:lvl2pPr algn="l" rtl="0" fontAlgn="base">
        <a:spcBef>
          <a:spcPct val="0"/>
        </a:spcBef>
        <a:spcAft>
          <a:spcPct val="0"/>
        </a:spcAft>
        <a:defRPr sz="1831" b="1">
          <a:solidFill>
            <a:srgbClr val="376092"/>
          </a:solidFill>
          <a:latin typeface="Garamond" pitchFamily="18" charset="0"/>
        </a:defRPr>
      </a:lvl2pPr>
      <a:lvl3pPr algn="l" rtl="0" fontAlgn="base">
        <a:spcBef>
          <a:spcPct val="0"/>
        </a:spcBef>
        <a:spcAft>
          <a:spcPct val="0"/>
        </a:spcAft>
        <a:defRPr sz="1831" b="1">
          <a:solidFill>
            <a:srgbClr val="376092"/>
          </a:solidFill>
          <a:latin typeface="Garamond" pitchFamily="18" charset="0"/>
        </a:defRPr>
      </a:lvl3pPr>
      <a:lvl4pPr algn="l" rtl="0" fontAlgn="base">
        <a:spcBef>
          <a:spcPct val="0"/>
        </a:spcBef>
        <a:spcAft>
          <a:spcPct val="0"/>
        </a:spcAft>
        <a:defRPr sz="1831" b="1">
          <a:solidFill>
            <a:srgbClr val="376092"/>
          </a:solidFill>
          <a:latin typeface="Garamond" pitchFamily="18" charset="0"/>
        </a:defRPr>
      </a:lvl4pPr>
      <a:lvl5pPr algn="l" rtl="0" fontAlgn="base">
        <a:spcBef>
          <a:spcPct val="0"/>
        </a:spcBef>
        <a:spcAft>
          <a:spcPct val="0"/>
        </a:spcAft>
        <a:defRPr sz="1831" b="1">
          <a:solidFill>
            <a:srgbClr val="376092"/>
          </a:solidFill>
          <a:latin typeface="Garamond" pitchFamily="18" charset="0"/>
        </a:defRPr>
      </a:lvl5pPr>
      <a:lvl6pPr marL="348752" algn="l" rtl="0" fontAlgn="base">
        <a:spcBef>
          <a:spcPct val="0"/>
        </a:spcBef>
        <a:spcAft>
          <a:spcPct val="0"/>
        </a:spcAft>
        <a:defRPr sz="1831" b="1">
          <a:solidFill>
            <a:srgbClr val="376092"/>
          </a:solidFill>
          <a:latin typeface="Garamond" pitchFamily="18" charset="0"/>
        </a:defRPr>
      </a:lvl6pPr>
      <a:lvl7pPr marL="697504" algn="l" rtl="0" fontAlgn="base">
        <a:spcBef>
          <a:spcPct val="0"/>
        </a:spcBef>
        <a:spcAft>
          <a:spcPct val="0"/>
        </a:spcAft>
        <a:defRPr sz="1831" b="1">
          <a:solidFill>
            <a:srgbClr val="376092"/>
          </a:solidFill>
          <a:latin typeface="Garamond" pitchFamily="18" charset="0"/>
        </a:defRPr>
      </a:lvl7pPr>
      <a:lvl8pPr marL="1046256" algn="l" rtl="0" fontAlgn="base">
        <a:spcBef>
          <a:spcPct val="0"/>
        </a:spcBef>
        <a:spcAft>
          <a:spcPct val="0"/>
        </a:spcAft>
        <a:defRPr sz="1831" b="1">
          <a:solidFill>
            <a:srgbClr val="376092"/>
          </a:solidFill>
          <a:latin typeface="Garamond" pitchFamily="18" charset="0"/>
        </a:defRPr>
      </a:lvl8pPr>
      <a:lvl9pPr marL="1395009" algn="l" rtl="0" fontAlgn="base">
        <a:spcBef>
          <a:spcPct val="0"/>
        </a:spcBef>
        <a:spcAft>
          <a:spcPct val="0"/>
        </a:spcAft>
        <a:defRPr sz="1831"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068"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068" kern="1200" dirty="0">
          <a:solidFill>
            <a:schemeClr val="tx1"/>
          </a:solidFill>
          <a:latin typeface="Garamond" pitchFamily="18" charset="0"/>
          <a:ea typeface="+mn-ea"/>
          <a:cs typeface="+mn-cs"/>
        </a:defRPr>
      </a:lvl2pPr>
      <a:lvl3pPr marL="202228" indent="-202228" algn="l" rtl="0" fontAlgn="base">
        <a:spcBef>
          <a:spcPct val="20000"/>
        </a:spcBef>
        <a:spcAft>
          <a:spcPct val="0"/>
        </a:spcAft>
        <a:buClr>
          <a:srgbClr val="376092"/>
        </a:buClr>
        <a:buBlip>
          <a:blip r:embed="rId9"/>
        </a:buBlip>
        <a:defRPr lang="en-US" sz="1068" kern="1200">
          <a:solidFill>
            <a:schemeClr val="tx1"/>
          </a:solidFill>
          <a:latin typeface="Garamond" pitchFamily="18" charset="0"/>
          <a:ea typeface="+mn-ea"/>
          <a:cs typeface="+mn-cs"/>
        </a:defRPr>
      </a:lvl3pPr>
      <a:lvl4pPr marL="340276" indent="-138048" algn="l" rtl="0" fontAlgn="base">
        <a:spcBef>
          <a:spcPct val="20000"/>
        </a:spcBef>
        <a:spcAft>
          <a:spcPct val="0"/>
        </a:spcAft>
        <a:buFont typeface="Arial" charset="0"/>
        <a:buChar char="–"/>
        <a:defRPr lang="en-US" sz="1068" kern="1200" dirty="0">
          <a:solidFill>
            <a:schemeClr val="tx1"/>
          </a:solidFill>
          <a:latin typeface="Garamond" pitchFamily="18" charset="0"/>
          <a:ea typeface="+mj-ea"/>
          <a:cs typeface="+mj-cs"/>
        </a:defRPr>
      </a:lvl4pPr>
      <a:lvl5pPr marL="478324" indent="-138048" algn="l" rtl="0" fontAlgn="base">
        <a:spcBef>
          <a:spcPct val="20000"/>
        </a:spcBef>
        <a:spcAft>
          <a:spcPct val="0"/>
        </a:spcAft>
        <a:buClr>
          <a:schemeClr val="tx2"/>
        </a:buClr>
        <a:buFont typeface="Arial" charset="0"/>
        <a:buChar char="•"/>
        <a:defRPr lang="en-US" sz="1068" kern="1200" dirty="0">
          <a:solidFill>
            <a:schemeClr val="tx1"/>
          </a:solidFill>
          <a:latin typeface="Garamond" pitchFamily="18" charset="0"/>
          <a:ea typeface="+mj-ea"/>
          <a:cs typeface="+mj-cs"/>
        </a:defRPr>
      </a:lvl5pPr>
      <a:lvl6pPr marL="478324"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dirty="0" smtClean="0">
          <a:solidFill>
            <a:schemeClr val="tx1"/>
          </a:solidFill>
          <a:latin typeface="+mn-lt"/>
          <a:ea typeface="+mn-ea"/>
          <a:cs typeface="+mn-cs"/>
        </a:defRPr>
      </a:lvl6pPr>
      <a:lvl7pPr marL="754419"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baseline="0" dirty="0" smtClean="0">
          <a:solidFill>
            <a:schemeClr val="tx1"/>
          </a:solidFill>
          <a:latin typeface="Garamond" pitchFamily="18" charset="0"/>
          <a:ea typeface="+mn-ea"/>
          <a:cs typeface="+mn-cs"/>
        </a:defRPr>
      </a:lvl7pPr>
      <a:lvl8pPr marL="892467" indent="-138048"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8pPr>
      <a:lvl9pPr marL="1022038" indent="-129571"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9pPr>
    </p:bodyStyle>
    <p:otherStyle>
      <a:defPPr>
        <a:defRPr lang="en-US"/>
      </a:defPPr>
      <a:lvl1pPr marL="0" algn="l" defTabSz="697504" rtl="0" eaLnBrk="1" latinLnBrk="0" hangingPunct="1">
        <a:defRPr sz="1373" kern="1200">
          <a:solidFill>
            <a:schemeClr val="tx1"/>
          </a:solidFill>
          <a:latin typeface="+mn-lt"/>
          <a:ea typeface="+mn-ea"/>
          <a:cs typeface="+mn-cs"/>
        </a:defRPr>
      </a:lvl1pPr>
      <a:lvl2pPr marL="348752" algn="l" defTabSz="697504" rtl="0" eaLnBrk="1" latinLnBrk="0" hangingPunct="1">
        <a:defRPr sz="1373" kern="1200">
          <a:solidFill>
            <a:schemeClr val="tx1"/>
          </a:solidFill>
          <a:latin typeface="+mn-lt"/>
          <a:ea typeface="+mn-ea"/>
          <a:cs typeface="+mn-cs"/>
        </a:defRPr>
      </a:lvl2pPr>
      <a:lvl3pPr marL="697504" algn="l" defTabSz="697504" rtl="0" eaLnBrk="1" latinLnBrk="0" hangingPunct="1">
        <a:defRPr sz="1373" kern="1200">
          <a:solidFill>
            <a:schemeClr val="tx1"/>
          </a:solidFill>
          <a:latin typeface="+mn-lt"/>
          <a:ea typeface="+mn-ea"/>
          <a:cs typeface="+mn-cs"/>
        </a:defRPr>
      </a:lvl3pPr>
      <a:lvl4pPr marL="1046256" algn="l" defTabSz="697504" rtl="0" eaLnBrk="1" latinLnBrk="0" hangingPunct="1">
        <a:defRPr sz="1373" kern="1200">
          <a:solidFill>
            <a:schemeClr val="tx1"/>
          </a:solidFill>
          <a:latin typeface="+mn-lt"/>
          <a:ea typeface="+mn-ea"/>
          <a:cs typeface="+mn-cs"/>
        </a:defRPr>
      </a:lvl4pPr>
      <a:lvl5pPr marL="1395009" algn="l" defTabSz="697504" rtl="0" eaLnBrk="1" latinLnBrk="0" hangingPunct="1">
        <a:defRPr sz="1373" kern="1200">
          <a:solidFill>
            <a:schemeClr val="tx1"/>
          </a:solidFill>
          <a:latin typeface="+mn-lt"/>
          <a:ea typeface="+mn-ea"/>
          <a:cs typeface="+mn-cs"/>
        </a:defRPr>
      </a:lvl5pPr>
      <a:lvl6pPr marL="1743761" algn="l" defTabSz="697504" rtl="0" eaLnBrk="1" latinLnBrk="0" hangingPunct="1">
        <a:defRPr sz="1373" kern="1200">
          <a:solidFill>
            <a:schemeClr val="tx1"/>
          </a:solidFill>
          <a:latin typeface="+mn-lt"/>
          <a:ea typeface="+mn-ea"/>
          <a:cs typeface="+mn-cs"/>
        </a:defRPr>
      </a:lvl6pPr>
      <a:lvl7pPr marL="2092513" algn="l" defTabSz="697504" rtl="0" eaLnBrk="1" latinLnBrk="0" hangingPunct="1">
        <a:defRPr sz="1373" kern="1200">
          <a:solidFill>
            <a:schemeClr val="tx1"/>
          </a:solidFill>
          <a:latin typeface="+mn-lt"/>
          <a:ea typeface="+mn-ea"/>
          <a:cs typeface="+mn-cs"/>
        </a:defRPr>
      </a:lvl7pPr>
      <a:lvl8pPr marL="2441265" algn="l" defTabSz="697504" rtl="0" eaLnBrk="1" latinLnBrk="0" hangingPunct="1">
        <a:defRPr sz="1373" kern="1200">
          <a:solidFill>
            <a:schemeClr val="tx1"/>
          </a:solidFill>
          <a:latin typeface="+mn-lt"/>
          <a:ea typeface="+mn-ea"/>
          <a:cs typeface="+mn-cs"/>
        </a:defRPr>
      </a:lvl8pPr>
      <a:lvl9pPr marL="2790017" algn="l" defTabSz="697504" rtl="0" eaLnBrk="1" latinLnBrk="0" hangingPunct="1">
        <a:defRPr sz="137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36.xml"/><Relationship Id="rId13" Type="http://schemas.openxmlformats.org/officeDocument/2006/relationships/tags" Target="../tags/tag41.xml"/><Relationship Id="rId18" Type="http://schemas.openxmlformats.org/officeDocument/2006/relationships/image" Target="../media/image6.jpg"/><Relationship Id="rId26" Type="http://schemas.openxmlformats.org/officeDocument/2006/relationships/image" Target="../media/image14.emf"/><Relationship Id="rId3" Type="http://schemas.openxmlformats.org/officeDocument/2006/relationships/tags" Target="../tags/tag31.xml"/><Relationship Id="rId21" Type="http://schemas.openxmlformats.org/officeDocument/2006/relationships/image" Target="../media/image9.emf"/><Relationship Id="rId34" Type="http://schemas.openxmlformats.org/officeDocument/2006/relationships/image" Target="../media/image22.emf"/><Relationship Id="rId7" Type="http://schemas.openxmlformats.org/officeDocument/2006/relationships/tags" Target="../tags/tag35.xml"/><Relationship Id="rId12" Type="http://schemas.openxmlformats.org/officeDocument/2006/relationships/tags" Target="../tags/tag40.xml"/><Relationship Id="rId17" Type="http://schemas.openxmlformats.org/officeDocument/2006/relationships/image" Target="../media/image5.jpg"/><Relationship Id="rId25" Type="http://schemas.openxmlformats.org/officeDocument/2006/relationships/image" Target="../media/image13.emf"/><Relationship Id="rId33" Type="http://schemas.openxmlformats.org/officeDocument/2006/relationships/image" Target="../media/image21.emf"/><Relationship Id="rId2" Type="http://schemas.openxmlformats.org/officeDocument/2006/relationships/tags" Target="../tags/tag30.xml"/><Relationship Id="rId16" Type="http://schemas.openxmlformats.org/officeDocument/2006/relationships/slideLayout" Target="../slideLayouts/slideLayout2.xml"/><Relationship Id="rId20" Type="http://schemas.openxmlformats.org/officeDocument/2006/relationships/image" Target="../media/image8.emf"/><Relationship Id="rId29" Type="http://schemas.openxmlformats.org/officeDocument/2006/relationships/image" Target="../media/image17.emf"/><Relationship Id="rId1" Type="http://schemas.openxmlformats.org/officeDocument/2006/relationships/tags" Target="../tags/tag29.xml"/><Relationship Id="rId6" Type="http://schemas.openxmlformats.org/officeDocument/2006/relationships/tags" Target="../tags/tag34.xml"/><Relationship Id="rId11" Type="http://schemas.openxmlformats.org/officeDocument/2006/relationships/tags" Target="../tags/tag39.xml"/><Relationship Id="rId24" Type="http://schemas.openxmlformats.org/officeDocument/2006/relationships/image" Target="../media/image12.emf"/><Relationship Id="rId32" Type="http://schemas.openxmlformats.org/officeDocument/2006/relationships/image" Target="../media/image20.emf"/><Relationship Id="rId5" Type="http://schemas.openxmlformats.org/officeDocument/2006/relationships/tags" Target="../tags/tag33.xml"/><Relationship Id="rId15" Type="http://schemas.openxmlformats.org/officeDocument/2006/relationships/tags" Target="../tags/tag43.xml"/><Relationship Id="rId23" Type="http://schemas.openxmlformats.org/officeDocument/2006/relationships/image" Target="../media/image11.emf"/><Relationship Id="rId28" Type="http://schemas.openxmlformats.org/officeDocument/2006/relationships/image" Target="../media/image16.emf"/><Relationship Id="rId10" Type="http://schemas.openxmlformats.org/officeDocument/2006/relationships/tags" Target="../tags/tag38.xml"/><Relationship Id="rId19" Type="http://schemas.openxmlformats.org/officeDocument/2006/relationships/image" Target="../media/image7.png"/><Relationship Id="rId31" Type="http://schemas.openxmlformats.org/officeDocument/2006/relationships/image" Target="../media/image19.emf"/><Relationship Id="rId4" Type="http://schemas.openxmlformats.org/officeDocument/2006/relationships/tags" Target="../tags/tag32.xml"/><Relationship Id="rId9" Type="http://schemas.openxmlformats.org/officeDocument/2006/relationships/tags" Target="../tags/tag37.xml"/><Relationship Id="rId14" Type="http://schemas.openxmlformats.org/officeDocument/2006/relationships/tags" Target="../tags/tag42.xml"/><Relationship Id="rId22" Type="http://schemas.openxmlformats.org/officeDocument/2006/relationships/image" Target="../media/image10.emf"/><Relationship Id="rId27" Type="http://schemas.openxmlformats.org/officeDocument/2006/relationships/image" Target="../media/image15.emf"/><Relationship Id="rId30" Type="http://schemas.openxmlformats.org/officeDocument/2006/relationships/image" Target="../media/image18.emf"/></Relationships>
</file>

<file path=ppt/slides/_rels/slide2.xml.rels><?xml version="1.0" encoding="UTF-8" standalone="yes"?>
<Relationships xmlns="http://schemas.openxmlformats.org/package/2006/relationships"><Relationship Id="rId8" Type="http://schemas.openxmlformats.org/officeDocument/2006/relationships/tags" Target="../tags/tag51.xml"/><Relationship Id="rId13" Type="http://schemas.openxmlformats.org/officeDocument/2006/relationships/image" Target="../media/image5.jpg"/><Relationship Id="rId18" Type="http://schemas.openxmlformats.org/officeDocument/2006/relationships/image" Target="../media/image27.emf"/><Relationship Id="rId3" Type="http://schemas.openxmlformats.org/officeDocument/2006/relationships/tags" Target="../tags/tag46.xml"/><Relationship Id="rId21" Type="http://schemas.openxmlformats.org/officeDocument/2006/relationships/image" Target="../media/image30.emf"/><Relationship Id="rId7" Type="http://schemas.openxmlformats.org/officeDocument/2006/relationships/tags" Target="../tags/tag50.xml"/><Relationship Id="rId12" Type="http://schemas.openxmlformats.org/officeDocument/2006/relationships/image" Target="../media/image7.png"/><Relationship Id="rId17" Type="http://schemas.openxmlformats.org/officeDocument/2006/relationships/image" Target="../media/image26.emf"/><Relationship Id="rId2" Type="http://schemas.openxmlformats.org/officeDocument/2006/relationships/tags" Target="../tags/tag45.xml"/><Relationship Id="rId16" Type="http://schemas.openxmlformats.org/officeDocument/2006/relationships/image" Target="../media/image25.emf"/><Relationship Id="rId20" Type="http://schemas.openxmlformats.org/officeDocument/2006/relationships/image" Target="../media/image29.emf"/><Relationship Id="rId1" Type="http://schemas.openxmlformats.org/officeDocument/2006/relationships/tags" Target="../tags/tag44.xml"/><Relationship Id="rId6" Type="http://schemas.openxmlformats.org/officeDocument/2006/relationships/tags" Target="../tags/tag49.xml"/><Relationship Id="rId11" Type="http://schemas.openxmlformats.org/officeDocument/2006/relationships/image" Target="../media/image6.jpg"/><Relationship Id="rId5" Type="http://schemas.openxmlformats.org/officeDocument/2006/relationships/tags" Target="../tags/tag48.xml"/><Relationship Id="rId15" Type="http://schemas.openxmlformats.org/officeDocument/2006/relationships/image" Target="../media/image24.emf"/><Relationship Id="rId10" Type="http://schemas.openxmlformats.org/officeDocument/2006/relationships/slideLayout" Target="../slideLayouts/slideLayout3.xml"/><Relationship Id="rId19" Type="http://schemas.openxmlformats.org/officeDocument/2006/relationships/image" Target="../media/image28.emf"/><Relationship Id="rId4" Type="http://schemas.openxmlformats.org/officeDocument/2006/relationships/tags" Target="../tags/tag47.xml"/><Relationship Id="rId9" Type="http://schemas.openxmlformats.org/officeDocument/2006/relationships/tags" Target="../tags/tag52.xml"/><Relationship Id="rId14" Type="http://schemas.openxmlformats.org/officeDocument/2006/relationships/image" Target="../media/image23.emf"/><Relationship Id="rId22" Type="http://schemas.openxmlformats.org/officeDocument/2006/relationships/image" Target="../media/image31.emf"/></Relationships>
</file>

<file path=ppt/slides/_rels/slide3.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slideLayout" Target="../slideLayouts/slideLayout2.xml"/><Relationship Id="rId7" Type="http://schemas.openxmlformats.org/officeDocument/2006/relationships/image" Target="../media/image7.png"/><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image" Target="../media/image6.jpg"/><Relationship Id="rId5" Type="http://schemas.openxmlformats.org/officeDocument/2006/relationships/hyperlink" Target="mailto:guernsey.bp2s.volta.cosec@bnpparibas.com" TargetMode="External"/><Relationship Id="rId10" Type="http://schemas.openxmlformats.org/officeDocument/2006/relationships/image" Target="../media/image33.emf"/><Relationship Id="rId4" Type="http://schemas.openxmlformats.org/officeDocument/2006/relationships/hyperlink" Target="mailto:Francois.touati@axa-im.com" TargetMode="External"/><Relationship Id="rId9" Type="http://schemas.openxmlformats.org/officeDocument/2006/relationships/image" Target="../media/image32.emf"/></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519997" y="1656003"/>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Background</a:t>
            </a:r>
            <a:r>
              <a:rPr sz="1300" b="1" spc="-40" dirty="0">
                <a:solidFill>
                  <a:srgbClr val="4876B9"/>
                </a:solidFill>
                <a:latin typeface="Calibri"/>
                <a:cs typeface="Calibri"/>
              </a:rPr>
              <a:t> </a:t>
            </a:r>
            <a:r>
              <a:rPr sz="1300" b="1" dirty="0">
                <a:solidFill>
                  <a:srgbClr val="4876B9"/>
                </a:solidFill>
                <a:latin typeface="Calibri"/>
                <a:cs typeface="Calibri"/>
              </a:rPr>
              <a:t>and</a:t>
            </a:r>
            <a:r>
              <a:rPr sz="1300" b="1" spc="-40" dirty="0">
                <a:solidFill>
                  <a:srgbClr val="4876B9"/>
                </a:solidFill>
                <a:latin typeface="Calibri"/>
                <a:cs typeface="Calibri"/>
              </a:rPr>
              <a:t> </a:t>
            </a:r>
            <a:r>
              <a:rPr sz="1300" b="1" dirty="0">
                <a:solidFill>
                  <a:srgbClr val="4876B9"/>
                </a:solidFill>
                <a:latin typeface="Calibri"/>
                <a:cs typeface="Calibri"/>
              </a:rPr>
              <a:t>Investment</a:t>
            </a:r>
            <a:r>
              <a:rPr sz="1300" b="1" spc="-35" dirty="0">
                <a:solidFill>
                  <a:srgbClr val="4876B9"/>
                </a:solidFill>
                <a:latin typeface="Calibri"/>
                <a:cs typeface="Calibri"/>
              </a:rPr>
              <a:t> </a:t>
            </a:r>
            <a:r>
              <a:rPr sz="1300" b="1" spc="-10" dirty="0" err="1">
                <a:solidFill>
                  <a:srgbClr val="4876B9"/>
                </a:solidFill>
                <a:latin typeface="Calibri"/>
                <a:cs typeface="Calibri"/>
              </a:rPr>
              <a:t>Objecti</a:t>
            </a:r>
            <a:r>
              <a:rPr lang="fr-FR" sz="1300" b="1" spc="-10" dirty="0">
                <a:solidFill>
                  <a:srgbClr val="4876B9"/>
                </a:solidFill>
                <a:latin typeface="Calibri"/>
                <a:cs typeface="Calibri"/>
              </a:rPr>
              <a:t>v</a:t>
            </a:r>
            <a:r>
              <a:rPr sz="1300" b="1" spc="-10" dirty="0">
                <a:solidFill>
                  <a:srgbClr val="4876B9"/>
                </a:solidFill>
                <a:latin typeface="Calibri"/>
                <a:cs typeface="Calibri"/>
              </a:rPr>
              <a:t>e</a:t>
            </a:r>
            <a:endParaRPr sz="1300" dirty="0">
              <a:latin typeface="Calibri"/>
              <a:cs typeface="Calibri"/>
            </a:endParaRPr>
          </a:p>
        </p:txBody>
      </p:sp>
      <p:sp>
        <p:nvSpPr>
          <p:cNvPr id="3" name="object 3"/>
          <p:cNvSpPr txBox="1"/>
          <p:nvPr/>
        </p:nvSpPr>
        <p:spPr>
          <a:xfrm>
            <a:off x="2519997" y="2735999"/>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Fund </a:t>
            </a:r>
            <a:r>
              <a:rPr sz="1300" b="1" spc="-10" dirty="0">
                <a:solidFill>
                  <a:srgbClr val="4876B9"/>
                </a:solidFill>
                <a:latin typeface="Calibri"/>
                <a:cs typeface="Calibri"/>
              </a:rPr>
              <a:t>Performance</a:t>
            </a:r>
            <a:endParaRPr sz="1300" dirty="0">
              <a:solidFill>
                <a:srgbClr val="4876B9"/>
              </a:solidFill>
              <a:latin typeface="Calibri"/>
              <a:cs typeface="Calibri"/>
            </a:endParaRPr>
          </a:p>
        </p:txBody>
      </p:sp>
      <p:grpSp>
        <p:nvGrpSpPr>
          <p:cNvPr id="4" name="object 4"/>
          <p:cNvGrpSpPr/>
          <p:nvPr/>
        </p:nvGrpSpPr>
        <p:grpSpPr>
          <a:xfrm>
            <a:off x="0" y="756005"/>
            <a:ext cx="7560309" cy="720090"/>
            <a:chOff x="0" y="756005"/>
            <a:chExt cx="7560309" cy="720090"/>
          </a:xfrm>
        </p:grpSpPr>
        <p:sp>
          <p:nvSpPr>
            <p:cNvPr id="5" name="object 5"/>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6" name="object 6"/>
            <p:cNvPicPr/>
            <p:nvPr/>
          </p:nvPicPr>
          <p:blipFill>
            <a:blip r:embed="rId17" cstate="print"/>
            <a:stretch>
              <a:fillRect/>
            </a:stretch>
          </p:blipFill>
          <p:spPr>
            <a:xfrm>
              <a:off x="6464465" y="757174"/>
              <a:ext cx="1095527" cy="718832"/>
            </a:xfrm>
            <a:prstGeom prst="rect">
              <a:avLst/>
            </a:prstGeom>
          </p:spPr>
        </p:pic>
      </p:grpSp>
      <p:sp>
        <p:nvSpPr>
          <p:cNvPr id="7" name="object 7"/>
          <p:cNvSpPr txBox="1"/>
          <p:nvPr/>
        </p:nvSpPr>
        <p:spPr>
          <a:xfrm>
            <a:off x="179997" y="5778005"/>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Asset</a:t>
            </a:r>
            <a:r>
              <a:rPr sz="1300" b="1" spc="-25"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sp>
        <p:nvSpPr>
          <p:cNvPr id="8" name="object 8"/>
          <p:cNvSpPr txBox="1"/>
          <p:nvPr/>
        </p:nvSpPr>
        <p:spPr>
          <a:xfrm>
            <a:off x="179997"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Historical</a:t>
            </a:r>
            <a:r>
              <a:rPr sz="1300" b="1" spc="-60" dirty="0">
                <a:solidFill>
                  <a:srgbClr val="4876B9"/>
                </a:solidFill>
                <a:latin typeface="Calibri"/>
                <a:cs typeface="Calibri"/>
              </a:rPr>
              <a:t> </a:t>
            </a:r>
            <a:r>
              <a:rPr sz="1300" b="1" spc="-10" dirty="0">
                <a:solidFill>
                  <a:srgbClr val="4876B9"/>
                </a:solidFill>
                <a:latin typeface="Calibri"/>
                <a:cs typeface="Calibri"/>
              </a:rPr>
              <a:t>Performance</a:t>
            </a:r>
            <a:endParaRPr sz="1300">
              <a:latin typeface="Calibri"/>
              <a:cs typeface="Calibri"/>
            </a:endParaRPr>
          </a:p>
        </p:txBody>
      </p:sp>
      <p:sp>
        <p:nvSpPr>
          <p:cNvPr id="9" name="object 9"/>
          <p:cNvSpPr txBox="1"/>
          <p:nvPr/>
        </p:nvSpPr>
        <p:spPr>
          <a:xfrm>
            <a:off x="3869994" y="5778005"/>
            <a:ext cx="3510279" cy="216535"/>
          </a:xfrm>
          <a:prstGeom prst="rect">
            <a:avLst/>
          </a:prstGeom>
          <a:solidFill>
            <a:srgbClr val="B5D0ED"/>
          </a:solidFill>
          <a:ln>
            <a:solidFill>
              <a:srgbClr val="B5D0ED"/>
            </a:solidFill>
          </a:ln>
        </p:spPr>
        <p:txBody>
          <a:bodyPr vert="horz" wrap="square" lIns="0" tIns="0" rIns="0" bIns="0" rtlCol="0">
            <a:spAutoFit/>
          </a:bodyPr>
          <a:lstStyle/>
          <a:p>
            <a:pPr marL="71755">
              <a:lnSpc>
                <a:spcPts val="1535"/>
              </a:lnSpc>
            </a:pPr>
            <a:r>
              <a:rPr sz="1300" b="1" spc="-30" dirty="0">
                <a:solidFill>
                  <a:srgbClr val="4876B9"/>
                </a:solidFill>
                <a:latin typeface="Calibri"/>
                <a:cs typeface="Calibri"/>
              </a:rPr>
              <a:t>Top</a:t>
            </a:r>
            <a:r>
              <a:rPr sz="1300" b="1" spc="-25" dirty="0">
                <a:solidFill>
                  <a:srgbClr val="4876B9"/>
                </a:solidFill>
                <a:latin typeface="Calibri"/>
                <a:cs typeface="Calibri"/>
              </a:rPr>
              <a:t> </a:t>
            </a:r>
            <a:r>
              <a:rPr sz="1300" b="1" dirty="0">
                <a:solidFill>
                  <a:srgbClr val="4876B9"/>
                </a:solidFill>
                <a:latin typeface="Calibri"/>
                <a:cs typeface="Calibri"/>
              </a:rPr>
              <a:t>10</a:t>
            </a:r>
            <a:r>
              <a:rPr sz="1300" b="1" spc="-25" dirty="0">
                <a:solidFill>
                  <a:srgbClr val="4876B9"/>
                </a:solidFill>
                <a:latin typeface="Calibri"/>
                <a:cs typeface="Calibri"/>
              </a:rPr>
              <a:t> </a:t>
            </a:r>
            <a:r>
              <a:rPr sz="1300" b="1" dirty="0">
                <a:solidFill>
                  <a:srgbClr val="4876B9"/>
                </a:solidFill>
                <a:latin typeface="Calibri"/>
                <a:cs typeface="Calibri"/>
              </a:rPr>
              <a:t>Underlying</a:t>
            </a:r>
            <a:r>
              <a:rPr sz="1300" b="1" spc="-25" dirty="0">
                <a:solidFill>
                  <a:srgbClr val="4876B9"/>
                </a:solidFill>
                <a:latin typeface="Calibri"/>
                <a:cs typeface="Calibri"/>
              </a:rPr>
              <a:t> </a:t>
            </a:r>
            <a:r>
              <a:rPr sz="1300" b="1" spc="-10" dirty="0">
                <a:solidFill>
                  <a:srgbClr val="4876B9"/>
                </a:solidFill>
                <a:latin typeface="Calibri"/>
                <a:cs typeface="Calibri"/>
              </a:rPr>
              <a:t>Exposures</a:t>
            </a:r>
            <a:endParaRPr sz="1300">
              <a:latin typeface="Calibri"/>
              <a:cs typeface="Calibri"/>
            </a:endParaRPr>
          </a:p>
        </p:txBody>
      </p:sp>
      <p:sp>
        <p:nvSpPr>
          <p:cNvPr id="10" name="object 10"/>
          <p:cNvSpPr txBox="1"/>
          <p:nvPr/>
        </p:nvSpPr>
        <p:spPr>
          <a:xfrm>
            <a:off x="3869994"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25" dirty="0">
                <a:solidFill>
                  <a:srgbClr val="4876B9"/>
                </a:solidFill>
                <a:latin typeface="Calibri"/>
                <a:cs typeface="Calibri"/>
              </a:rPr>
              <a:t> </a:t>
            </a:r>
            <a:r>
              <a:rPr sz="1300" b="1" dirty="0">
                <a:solidFill>
                  <a:srgbClr val="4876B9"/>
                </a:solidFill>
                <a:latin typeface="Calibri"/>
                <a:cs typeface="Calibri"/>
              </a:rPr>
              <a:t>Rating</a:t>
            </a:r>
            <a:r>
              <a:rPr sz="1300" b="1" spc="-30"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pic>
        <p:nvPicPr>
          <p:cNvPr id="11" name="object 11"/>
          <p:cNvPicPr/>
          <p:nvPr/>
        </p:nvPicPr>
        <p:blipFill>
          <a:blip r:embed="rId18" cstate="print"/>
          <a:stretch>
            <a:fillRect/>
          </a:stretch>
        </p:blipFill>
        <p:spPr>
          <a:xfrm>
            <a:off x="6966001" y="181054"/>
            <a:ext cx="413994" cy="406113"/>
          </a:xfrm>
          <a:prstGeom prst="rect">
            <a:avLst/>
          </a:prstGeom>
        </p:spPr>
      </p:pic>
      <p:grpSp>
        <p:nvGrpSpPr>
          <p:cNvPr id="12" name="object 12"/>
          <p:cNvGrpSpPr/>
          <p:nvPr/>
        </p:nvGrpSpPr>
        <p:grpSpPr>
          <a:xfrm>
            <a:off x="179993" y="180003"/>
            <a:ext cx="401955" cy="401955"/>
            <a:chOff x="179993" y="180003"/>
            <a:chExt cx="401955" cy="401955"/>
          </a:xfrm>
        </p:grpSpPr>
        <p:sp>
          <p:nvSpPr>
            <p:cNvPr id="13" name="object 13"/>
            <p:cNvSpPr/>
            <p:nvPr/>
          </p:nvSpPr>
          <p:spPr>
            <a:xfrm>
              <a:off x="179997" y="180009"/>
              <a:ext cx="401955" cy="401955"/>
            </a:xfrm>
            <a:custGeom>
              <a:avLst/>
              <a:gdLst/>
              <a:ahLst/>
              <a:cxnLst/>
              <a:rect l="l" t="t" r="r" b="b"/>
              <a:pathLst>
                <a:path w="401955" h="401955">
                  <a:moveTo>
                    <a:pt x="401396" y="0"/>
                  </a:moveTo>
                  <a:lnTo>
                    <a:pt x="0" y="0"/>
                  </a:lnTo>
                  <a:lnTo>
                    <a:pt x="0" y="401396"/>
                  </a:lnTo>
                  <a:lnTo>
                    <a:pt x="401396" y="401396"/>
                  </a:lnTo>
                  <a:lnTo>
                    <a:pt x="401396" y="0"/>
                  </a:lnTo>
                  <a:close/>
                </a:path>
              </a:pathLst>
            </a:custGeom>
            <a:solidFill>
              <a:srgbClr val="27387A"/>
            </a:solidFill>
          </p:spPr>
          <p:txBody>
            <a:bodyPr wrap="square" lIns="0" tIns="0" rIns="0" bIns="0" rtlCol="0"/>
            <a:lstStyle/>
            <a:p>
              <a:endParaRPr/>
            </a:p>
          </p:txBody>
        </p:sp>
        <p:sp>
          <p:nvSpPr>
            <p:cNvPr id="14" name="object 14"/>
            <p:cNvSpPr/>
            <p:nvPr/>
          </p:nvSpPr>
          <p:spPr>
            <a:xfrm>
              <a:off x="405696" y="180003"/>
              <a:ext cx="175895" cy="198755"/>
            </a:xfrm>
            <a:custGeom>
              <a:avLst/>
              <a:gdLst/>
              <a:ahLst/>
              <a:cxnLst/>
              <a:rect l="l" t="t" r="r" b="b"/>
              <a:pathLst>
                <a:path w="175895" h="198754">
                  <a:moveTo>
                    <a:pt x="175704" y="0"/>
                  </a:moveTo>
                  <a:lnTo>
                    <a:pt x="153162" y="0"/>
                  </a:lnTo>
                  <a:lnTo>
                    <a:pt x="0" y="198234"/>
                  </a:lnTo>
                  <a:lnTo>
                    <a:pt x="23050" y="198234"/>
                  </a:lnTo>
                  <a:lnTo>
                    <a:pt x="175704" y="0"/>
                  </a:lnTo>
                  <a:close/>
                </a:path>
              </a:pathLst>
            </a:custGeom>
            <a:solidFill>
              <a:srgbClr val="EF393A"/>
            </a:solidFill>
          </p:spPr>
          <p:txBody>
            <a:bodyPr wrap="square" lIns="0" tIns="0" rIns="0" bIns="0" rtlCol="0"/>
            <a:lstStyle/>
            <a:p>
              <a:endParaRPr/>
            </a:p>
          </p:txBody>
        </p:sp>
        <p:sp>
          <p:nvSpPr>
            <p:cNvPr id="15" name="object 15"/>
            <p:cNvSpPr/>
            <p:nvPr/>
          </p:nvSpPr>
          <p:spPr>
            <a:xfrm>
              <a:off x="179993" y="391980"/>
              <a:ext cx="334010" cy="149860"/>
            </a:xfrm>
            <a:custGeom>
              <a:avLst/>
              <a:gdLst/>
              <a:ahLst/>
              <a:cxnLst/>
              <a:rect l="l" t="t" r="r" b="b"/>
              <a:pathLst>
                <a:path w="334009" h="149859">
                  <a:moveTo>
                    <a:pt x="132791" y="0"/>
                  </a:moveTo>
                  <a:lnTo>
                    <a:pt x="101930" y="0"/>
                  </a:lnTo>
                  <a:lnTo>
                    <a:pt x="95948" y="13030"/>
                  </a:lnTo>
                  <a:lnTo>
                    <a:pt x="91795" y="19062"/>
                  </a:lnTo>
                  <a:lnTo>
                    <a:pt x="87424" y="25023"/>
                  </a:lnTo>
                  <a:lnTo>
                    <a:pt x="77917" y="37720"/>
                  </a:lnTo>
                  <a:lnTo>
                    <a:pt x="64824" y="55001"/>
                  </a:lnTo>
                  <a:lnTo>
                    <a:pt x="47864" y="77114"/>
                  </a:lnTo>
                  <a:lnTo>
                    <a:pt x="32333" y="97479"/>
                  </a:lnTo>
                  <a:lnTo>
                    <a:pt x="16706" y="117467"/>
                  </a:lnTo>
                  <a:lnTo>
                    <a:pt x="5311" y="131758"/>
                  </a:lnTo>
                  <a:lnTo>
                    <a:pt x="711" y="137350"/>
                  </a:lnTo>
                  <a:lnTo>
                    <a:pt x="355" y="137680"/>
                  </a:lnTo>
                  <a:lnTo>
                    <a:pt x="0" y="138023"/>
                  </a:lnTo>
                  <a:lnTo>
                    <a:pt x="0" y="149288"/>
                  </a:lnTo>
                  <a:lnTo>
                    <a:pt x="17703" y="149288"/>
                  </a:lnTo>
                  <a:lnTo>
                    <a:pt x="17932" y="147739"/>
                  </a:lnTo>
                  <a:lnTo>
                    <a:pt x="27838" y="133502"/>
                  </a:lnTo>
                  <a:lnTo>
                    <a:pt x="29197" y="132143"/>
                  </a:lnTo>
                  <a:lnTo>
                    <a:pt x="30506" y="130644"/>
                  </a:lnTo>
                  <a:lnTo>
                    <a:pt x="34626" y="125344"/>
                  </a:lnTo>
                  <a:lnTo>
                    <a:pt x="64554" y="86055"/>
                  </a:lnTo>
                  <a:lnTo>
                    <a:pt x="310463" y="86055"/>
                  </a:lnTo>
                  <a:lnTo>
                    <a:pt x="308395" y="79794"/>
                  </a:lnTo>
                  <a:lnTo>
                    <a:pt x="154673" y="79794"/>
                  </a:lnTo>
                  <a:lnTo>
                    <a:pt x="151120" y="68605"/>
                  </a:lnTo>
                  <a:lnTo>
                    <a:pt x="78511" y="68605"/>
                  </a:lnTo>
                  <a:lnTo>
                    <a:pt x="82533" y="63644"/>
                  </a:lnTo>
                  <a:lnTo>
                    <a:pt x="91703" y="52038"/>
                  </a:lnTo>
                  <a:lnTo>
                    <a:pt x="101678" y="38698"/>
                  </a:lnTo>
                  <a:lnTo>
                    <a:pt x="108115" y="28536"/>
                  </a:lnTo>
                  <a:lnTo>
                    <a:pt x="108585" y="27508"/>
                  </a:lnTo>
                  <a:lnTo>
                    <a:pt x="138496" y="27508"/>
                  </a:lnTo>
                  <a:lnTo>
                    <a:pt x="133743" y="11988"/>
                  </a:lnTo>
                  <a:lnTo>
                    <a:pt x="132791" y="0"/>
                  </a:lnTo>
                  <a:close/>
                </a:path>
                <a:path w="334009" h="149859">
                  <a:moveTo>
                    <a:pt x="218795" y="86055"/>
                  </a:moveTo>
                  <a:lnTo>
                    <a:pt x="124231" y="86055"/>
                  </a:lnTo>
                  <a:lnTo>
                    <a:pt x="131216" y="110236"/>
                  </a:lnTo>
                  <a:lnTo>
                    <a:pt x="121920" y="122302"/>
                  </a:lnTo>
                  <a:lnTo>
                    <a:pt x="114542" y="131758"/>
                  </a:lnTo>
                  <a:lnTo>
                    <a:pt x="108868" y="138785"/>
                  </a:lnTo>
                  <a:lnTo>
                    <a:pt x="106323" y="141757"/>
                  </a:lnTo>
                  <a:lnTo>
                    <a:pt x="98412" y="149288"/>
                  </a:lnTo>
                  <a:lnTo>
                    <a:pt x="126479" y="149288"/>
                  </a:lnTo>
                  <a:lnTo>
                    <a:pt x="127444" y="146964"/>
                  </a:lnTo>
                  <a:lnTo>
                    <a:pt x="131953" y="138607"/>
                  </a:lnTo>
                  <a:lnTo>
                    <a:pt x="139890" y="128968"/>
                  </a:lnTo>
                  <a:lnTo>
                    <a:pt x="218790" y="128968"/>
                  </a:lnTo>
                  <a:lnTo>
                    <a:pt x="216551" y="121970"/>
                  </a:lnTo>
                  <a:lnTo>
                    <a:pt x="168478" y="121970"/>
                  </a:lnTo>
                  <a:lnTo>
                    <a:pt x="161607" y="100711"/>
                  </a:lnTo>
                  <a:lnTo>
                    <a:pt x="172275" y="86880"/>
                  </a:lnTo>
                  <a:lnTo>
                    <a:pt x="218213" y="86880"/>
                  </a:lnTo>
                  <a:lnTo>
                    <a:pt x="218795" y="86055"/>
                  </a:lnTo>
                  <a:close/>
                </a:path>
                <a:path w="334009" h="149859">
                  <a:moveTo>
                    <a:pt x="218790" y="128968"/>
                  </a:moveTo>
                  <a:lnTo>
                    <a:pt x="139890" y="128968"/>
                  </a:lnTo>
                  <a:lnTo>
                    <a:pt x="143370" y="139763"/>
                  </a:lnTo>
                  <a:lnTo>
                    <a:pt x="143663" y="141757"/>
                  </a:lnTo>
                  <a:lnTo>
                    <a:pt x="144945" y="149288"/>
                  </a:lnTo>
                  <a:lnTo>
                    <a:pt x="173316" y="149288"/>
                  </a:lnTo>
                  <a:lnTo>
                    <a:pt x="174421" y="146964"/>
                  </a:lnTo>
                  <a:lnTo>
                    <a:pt x="178828" y="138785"/>
                  </a:lnTo>
                  <a:lnTo>
                    <a:pt x="187045" y="129768"/>
                  </a:lnTo>
                  <a:lnTo>
                    <a:pt x="219046" y="129768"/>
                  </a:lnTo>
                  <a:lnTo>
                    <a:pt x="218790" y="128968"/>
                  </a:lnTo>
                  <a:close/>
                </a:path>
                <a:path w="334009" h="149859">
                  <a:moveTo>
                    <a:pt x="219046" y="129768"/>
                  </a:moveTo>
                  <a:lnTo>
                    <a:pt x="187045" y="129768"/>
                  </a:lnTo>
                  <a:lnTo>
                    <a:pt x="190207" y="139763"/>
                  </a:lnTo>
                  <a:lnTo>
                    <a:pt x="190501" y="141757"/>
                  </a:lnTo>
                  <a:lnTo>
                    <a:pt x="191782" y="149288"/>
                  </a:lnTo>
                  <a:lnTo>
                    <a:pt x="228053" y="149288"/>
                  </a:lnTo>
                  <a:lnTo>
                    <a:pt x="222631" y="139877"/>
                  </a:lnTo>
                  <a:lnTo>
                    <a:pt x="221399" y="136740"/>
                  </a:lnTo>
                  <a:lnTo>
                    <a:pt x="220817" y="135179"/>
                  </a:lnTo>
                  <a:lnTo>
                    <a:pt x="219046" y="129768"/>
                  </a:lnTo>
                  <a:close/>
                </a:path>
                <a:path w="334009" h="149859">
                  <a:moveTo>
                    <a:pt x="310463" y="86055"/>
                  </a:moveTo>
                  <a:lnTo>
                    <a:pt x="278917" y="86055"/>
                  </a:lnTo>
                  <a:lnTo>
                    <a:pt x="285965" y="108805"/>
                  </a:lnTo>
                  <a:lnTo>
                    <a:pt x="291154" y="125676"/>
                  </a:lnTo>
                  <a:lnTo>
                    <a:pt x="294233" y="135928"/>
                  </a:lnTo>
                  <a:lnTo>
                    <a:pt x="295837" y="141592"/>
                  </a:lnTo>
                  <a:lnTo>
                    <a:pt x="295923" y="143852"/>
                  </a:lnTo>
                  <a:lnTo>
                    <a:pt x="296024" y="149288"/>
                  </a:lnTo>
                  <a:lnTo>
                    <a:pt x="333870" y="149288"/>
                  </a:lnTo>
                  <a:lnTo>
                    <a:pt x="328249" y="138785"/>
                  </a:lnTo>
                  <a:lnTo>
                    <a:pt x="327718" y="137350"/>
                  </a:lnTo>
                  <a:lnTo>
                    <a:pt x="320652" y="117467"/>
                  </a:lnTo>
                  <a:lnTo>
                    <a:pt x="313105" y="94051"/>
                  </a:lnTo>
                  <a:lnTo>
                    <a:pt x="310463" y="86055"/>
                  </a:lnTo>
                  <a:close/>
                </a:path>
                <a:path w="334009" h="149859">
                  <a:moveTo>
                    <a:pt x="218213" y="86880"/>
                  </a:moveTo>
                  <a:lnTo>
                    <a:pt x="172275" y="86880"/>
                  </a:lnTo>
                  <a:lnTo>
                    <a:pt x="178485" y="105727"/>
                  </a:lnTo>
                  <a:lnTo>
                    <a:pt x="179514" y="106819"/>
                  </a:lnTo>
                  <a:lnTo>
                    <a:pt x="168478" y="121970"/>
                  </a:lnTo>
                  <a:lnTo>
                    <a:pt x="216551" y="121970"/>
                  </a:lnTo>
                  <a:lnTo>
                    <a:pt x="209346" y="99453"/>
                  </a:lnTo>
                  <a:lnTo>
                    <a:pt x="218213" y="86880"/>
                  </a:lnTo>
                  <a:close/>
                </a:path>
                <a:path w="334009" h="149859">
                  <a:moveTo>
                    <a:pt x="177812" y="0"/>
                  </a:moveTo>
                  <a:lnTo>
                    <a:pt x="141795" y="0"/>
                  </a:lnTo>
                  <a:lnTo>
                    <a:pt x="143141" y="1536"/>
                  </a:lnTo>
                  <a:lnTo>
                    <a:pt x="147360" y="11988"/>
                  </a:lnTo>
                  <a:lnTo>
                    <a:pt x="165061" y="66509"/>
                  </a:lnTo>
                  <a:lnTo>
                    <a:pt x="154673" y="79794"/>
                  </a:lnTo>
                  <a:lnTo>
                    <a:pt x="308395" y="79794"/>
                  </a:lnTo>
                  <a:lnTo>
                    <a:pt x="307510" y="77114"/>
                  </a:lnTo>
                  <a:lnTo>
                    <a:pt x="201917" y="77114"/>
                  </a:lnTo>
                  <a:lnTo>
                    <a:pt x="201917" y="76974"/>
                  </a:lnTo>
                  <a:lnTo>
                    <a:pt x="201295" y="74714"/>
                  </a:lnTo>
                  <a:lnTo>
                    <a:pt x="199867" y="69737"/>
                  </a:lnTo>
                  <a:lnTo>
                    <a:pt x="197180" y="60591"/>
                  </a:lnTo>
                  <a:lnTo>
                    <a:pt x="211670" y="42176"/>
                  </a:lnTo>
                  <a:lnTo>
                    <a:pt x="188188" y="42176"/>
                  </a:lnTo>
                  <a:lnTo>
                    <a:pt x="184091" y="27508"/>
                  </a:lnTo>
                  <a:lnTo>
                    <a:pt x="181046" y="16753"/>
                  </a:lnTo>
                  <a:lnTo>
                    <a:pt x="178993" y="9791"/>
                  </a:lnTo>
                  <a:lnTo>
                    <a:pt x="177586" y="5448"/>
                  </a:lnTo>
                  <a:lnTo>
                    <a:pt x="177600" y="4013"/>
                  </a:lnTo>
                  <a:lnTo>
                    <a:pt x="177812" y="0"/>
                  </a:lnTo>
                  <a:close/>
                </a:path>
                <a:path w="334009" h="149859">
                  <a:moveTo>
                    <a:pt x="286804" y="0"/>
                  </a:moveTo>
                  <a:lnTo>
                    <a:pt x="257517" y="0"/>
                  </a:lnTo>
                  <a:lnTo>
                    <a:pt x="255955" y="4178"/>
                  </a:lnTo>
                  <a:lnTo>
                    <a:pt x="253276" y="8013"/>
                  </a:lnTo>
                  <a:lnTo>
                    <a:pt x="229865" y="40727"/>
                  </a:lnTo>
                  <a:lnTo>
                    <a:pt x="203822" y="74714"/>
                  </a:lnTo>
                  <a:lnTo>
                    <a:pt x="201917" y="77114"/>
                  </a:lnTo>
                  <a:lnTo>
                    <a:pt x="307510" y="77114"/>
                  </a:lnTo>
                  <a:lnTo>
                    <a:pt x="306717" y="74714"/>
                  </a:lnTo>
                  <a:lnTo>
                    <a:pt x="304956" y="68605"/>
                  </a:lnTo>
                  <a:lnTo>
                    <a:pt x="232536" y="68605"/>
                  </a:lnTo>
                  <a:lnTo>
                    <a:pt x="262153" y="28536"/>
                  </a:lnTo>
                  <a:lnTo>
                    <a:pt x="262623" y="27508"/>
                  </a:lnTo>
                  <a:lnTo>
                    <a:pt x="293104" y="27508"/>
                  </a:lnTo>
                  <a:lnTo>
                    <a:pt x="288391" y="11163"/>
                  </a:lnTo>
                  <a:lnTo>
                    <a:pt x="287489" y="8737"/>
                  </a:lnTo>
                  <a:lnTo>
                    <a:pt x="286804" y="0"/>
                  </a:lnTo>
                  <a:close/>
                </a:path>
                <a:path w="334009" h="149859">
                  <a:moveTo>
                    <a:pt x="138496" y="27508"/>
                  </a:moveTo>
                  <a:lnTo>
                    <a:pt x="108585" y="27508"/>
                  </a:lnTo>
                  <a:lnTo>
                    <a:pt x="108686" y="29464"/>
                  </a:lnTo>
                  <a:lnTo>
                    <a:pt x="108394" y="34988"/>
                  </a:lnTo>
                  <a:lnTo>
                    <a:pt x="118592" y="68605"/>
                  </a:lnTo>
                  <a:lnTo>
                    <a:pt x="151120" y="68605"/>
                  </a:lnTo>
                  <a:lnTo>
                    <a:pt x="144792" y="48064"/>
                  </a:lnTo>
                  <a:lnTo>
                    <a:pt x="138496" y="27508"/>
                  </a:lnTo>
                  <a:close/>
                </a:path>
                <a:path w="334009" h="149859">
                  <a:moveTo>
                    <a:pt x="293104" y="27508"/>
                  </a:moveTo>
                  <a:lnTo>
                    <a:pt x="262623" y="27508"/>
                  </a:lnTo>
                  <a:lnTo>
                    <a:pt x="262699" y="29464"/>
                  </a:lnTo>
                  <a:lnTo>
                    <a:pt x="262420" y="34988"/>
                  </a:lnTo>
                  <a:lnTo>
                    <a:pt x="264399" y="42768"/>
                  </a:lnTo>
                  <a:lnTo>
                    <a:pt x="265649" y="46985"/>
                  </a:lnTo>
                  <a:lnTo>
                    <a:pt x="268207" y="55001"/>
                  </a:lnTo>
                  <a:lnTo>
                    <a:pt x="272618" y="68605"/>
                  </a:lnTo>
                  <a:lnTo>
                    <a:pt x="304956" y="68605"/>
                  </a:lnTo>
                  <a:lnTo>
                    <a:pt x="293104" y="27508"/>
                  </a:lnTo>
                  <a:close/>
                </a:path>
                <a:path w="334009" h="149859">
                  <a:moveTo>
                    <a:pt x="247243" y="0"/>
                  </a:moveTo>
                  <a:lnTo>
                    <a:pt x="217220" y="0"/>
                  </a:lnTo>
                  <a:lnTo>
                    <a:pt x="216890" y="5448"/>
                  </a:lnTo>
                  <a:lnTo>
                    <a:pt x="214198" y="9156"/>
                  </a:lnTo>
                  <a:lnTo>
                    <a:pt x="212984" y="10915"/>
                  </a:lnTo>
                  <a:lnTo>
                    <a:pt x="209870" y="14941"/>
                  </a:lnTo>
                  <a:lnTo>
                    <a:pt x="188188" y="42176"/>
                  </a:lnTo>
                  <a:lnTo>
                    <a:pt x="211670" y="42176"/>
                  </a:lnTo>
                  <a:lnTo>
                    <a:pt x="241757" y="4013"/>
                  </a:lnTo>
                  <a:lnTo>
                    <a:pt x="247243" y="0"/>
                  </a:lnTo>
                  <a:close/>
                </a:path>
              </a:pathLst>
            </a:custGeom>
            <a:solidFill>
              <a:srgbClr val="FFFFFF"/>
            </a:solidFill>
          </p:spPr>
          <p:txBody>
            <a:bodyPr wrap="square" lIns="0" tIns="0" rIns="0" bIns="0" rtlCol="0"/>
            <a:lstStyle/>
            <a:p>
              <a:endParaRPr/>
            </a:p>
          </p:txBody>
        </p:sp>
      </p:grpSp>
      <p:pic>
        <p:nvPicPr>
          <p:cNvPr id="16" name="object 16"/>
          <p:cNvPicPr/>
          <p:nvPr/>
        </p:nvPicPr>
        <p:blipFill>
          <a:blip r:embed="rId19" cstate="print"/>
          <a:stretch>
            <a:fillRect/>
          </a:stretch>
        </p:blipFill>
        <p:spPr>
          <a:xfrm>
            <a:off x="661652" y="212458"/>
            <a:ext cx="990761" cy="368936"/>
          </a:xfrm>
          <a:prstGeom prst="rect">
            <a:avLst/>
          </a:prstGeom>
        </p:spPr>
      </p:pic>
      <p:sp>
        <p:nvSpPr>
          <p:cNvPr id="17" name="object 17"/>
          <p:cNvSpPr txBox="1"/>
          <p:nvPr/>
        </p:nvSpPr>
        <p:spPr>
          <a:xfrm>
            <a:off x="2507273" y="1881591"/>
            <a:ext cx="4886960" cy="764248"/>
          </a:xfrm>
          <a:prstGeom prst="rect">
            <a:avLst/>
          </a:prstGeom>
        </p:spPr>
        <p:txBody>
          <a:bodyPr vert="horz" wrap="square" lIns="0" tIns="12700" rIns="0" bIns="0" rtlCol="0">
            <a:spAutoFit/>
          </a:body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p:txBody>
      </p:sp>
      <p:sp>
        <p:nvSpPr>
          <p:cNvPr id="18" name="object 18"/>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sp>
        <p:nvSpPr>
          <p:cNvPr id="19" name="object 19"/>
          <p:cNvSpPr txBox="1"/>
          <p:nvPr/>
        </p:nvSpPr>
        <p:spPr>
          <a:xfrm>
            <a:off x="2481900" y="5161622"/>
            <a:ext cx="4268150" cy="489878"/>
          </a:xfrm>
          <a:prstGeom prst="rect">
            <a:avLst/>
          </a:prstGeom>
        </p:spPr>
        <p:txBody>
          <a:bodyPr vert="horz" wrap="square" lIns="0" tIns="12700" rIns="0" bIns="0" rtlCol="0">
            <a:spAutoFit/>
          </a:bodyPr>
          <a:lstStyle/>
          <a:p>
            <a:pPr marL="38100">
              <a:lnSpc>
                <a:spcPct val="100000"/>
              </a:lnSpc>
              <a:spcBef>
                <a:spcPts val="100"/>
              </a:spcBef>
            </a:pPr>
            <a:r>
              <a:rPr lang="en-US" sz="675" b="0" i="1" baseline="30864" dirty="0">
                <a:solidFill>
                  <a:schemeClr val="bg1">
                    <a:lumMod val="50000"/>
                  </a:schemeClr>
                </a:solidFill>
                <a:latin typeface="Calibri Light"/>
                <a:cs typeface="Calibri Light"/>
              </a:rPr>
              <a:t>1</a:t>
            </a:r>
            <a:r>
              <a:rPr lang="en-US"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Share (VTA.NA) performance (annualised figures with dividends re-invested). Source: Bbg (TRA function) </a:t>
            </a:r>
            <a:r>
              <a:rPr lang="en-US" sz="675" b="0" i="1" baseline="30864" dirty="0">
                <a:solidFill>
                  <a:schemeClr val="bg1">
                    <a:lumMod val="50000"/>
                  </a:schemeClr>
                </a:solidFill>
                <a:latin typeface="Calibri Light"/>
                <a:cs typeface="Calibri Light"/>
              </a:rPr>
              <a:t>2</a:t>
            </a:r>
            <a:r>
              <a:rPr lang="en-US"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Performance of published NAV (including dividend payments)</a:t>
            </a:r>
            <a:r>
              <a:rPr lang="en-US" sz="800" b="0" i="1" spc="-10" dirty="0">
                <a:solidFill>
                  <a:schemeClr val="bg1">
                    <a:lumMod val="50000"/>
                  </a:schemeClr>
                </a:solidFill>
                <a:latin typeface="Calibri Light"/>
                <a:cs typeface="Calibri Light"/>
              </a:rPr>
              <a:t>.</a:t>
            </a:r>
            <a:endParaRPr lang="en-US" sz="800" dirty="0">
              <a:solidFill>
                <a:schemeClr val="bg1">
                  <a:lumMod val="50000"/>
                </a:schemeClr>
              </a:solidFill>
              <a:latin typeface="Calibri Light"/>
              <a:cs typeface="Calibri Light"/>
            </a:endParaRPr>
          </a:p>
          <a:p>
            <a:pPr marL="38100">
              <a:lnSpc>
                <a:spcPct val="100000"/>
              </a:lnSpc>
            </a:pPr>
            <a:r>
              <a:rPr lang="fr-FR" sz="675" b="0" i="1" baseline="30864" dirty="0">
                <a:solidFill>
                  <a:schemeClr val="bg1">
                    <a:lumMod val="50000"/>
                  </a:schemeClr>
                </a:solidFill>
                <a:latin typeface="Calibri Light"/>
                <a:cs typeface="Calibri Light"/>
              </a:rPr>
              <a:t>3</a:t>
            </a:r>
            <a:r>
              <a:rPr lang="fr-FR"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the most recent annual dividend payments versus the month-end share price (VTA.NA)</a:t>
            </a:r>
            <a:r>
              <a:rPr lang="fr-FR" sz="800" b="0" i="1" spc="-10" dirty="0">
                <a:solidFill>
                  <a:schemeClr val="bg1">
                    <a:lumMod val="50000"/>
                  </a:schemeClr>
                </a:solidFill>
                <a:latin typeface="Calibri Light"/>
                <a:cs typeface="Calibri Light"/>
              </a:rPr>
              <a:t>.</a:t>
            </a:r>
            <a:endParaRPr lang="fr-FR" sz="800" dirty="0">
              <a:solidFill>
                <a:schemeClr val="bg1">
                  <a:lumMod val="50000"/>
                </a:schemeClr>
              </a:solidFill>
              <a:latin typeface="Calibri Light"/>
              <a:cs typeface="Calibri Light"/>
            </a:endParaRPr>
          </a:p>
          <a:p>
            <a:pPr marL="38100">
              <a:lnSpc>
                <a:spcPct val="100000"/>
              </a:lnSpc>
            </a:pPr>
            <a:r>
              <a:rPr sz="675" b="0" i="1" baseline="30864" dirty="0">
                <a:solidFill>
                  <a:schemeClr val="bg1">
                    <a:lumMod val="50000"/>
                  </a:schemeClr>
                </a:solidFill>
                <a:latin typeface="Calibri Light"/>
                <a:cs typeface="Calibri Light"/>
              </a:rPr>
              <a:t>4</a:t>
            </a:r>
            <a:r>
              <a:rPr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total income divided by the most recent annual dividend payments</a:t>
            </a:r>
            <a:r>
              <a:rPr sz="800" b="0" i="1" spc="-10" dirty="0">
                <a:solidFill>
                  <a:schemeClr val="bg1">
                    <a:lumMod val="50000"/>
                  </a:schemeClr>
                </a:solidFill>
                <a:latin typeface="Calibri Light"/>
                <a:cs typeface="Calibri Light"/>
              </a:rPr>
              <a:t>.</a:t>
            </a:r>
            <a:endParaRPr sz="800" dirty="0">
              <a:solidFill>
                <a:schemeClr val="bg1">
                  <a:lumMod val="50000"/>
                </a:schemeClr>
              </a:solidFill>
              <a:latin typeface="Calibri Light"/>
              <a:cs typeface="Calibri Light"/>
            </a:endParaRPr>
          </a:p>
        </p:txBody>
      </p:sp>
      <p:sp>
        <p:nvSpPr>
          <p:cNvPr id="20" name="object 20"/>
          <p:cNvSpPr txBox="1"/>
          <p:nvPr/>
        </p:nvSpPr>
        <p:spPr>
          <a:xfrm>
            <a:off x="179997" y="1656003"/>
            <a:ext cx="2160270" cy="3978275"/>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206375">
              <a:lnSpc>
                <a:spcPct val="100000"/>
              </a:lnSpc>
              <a:spcBef>
                <a:spcPts val="990"/>
              </a:spcBef>
            </a:pPr>
            <a:r>
              <a:rPr sz="1200" b="0" dirty="0">
                <a:solidFill>
                  <a:srgbClr val="231F20"/>
                </a:solidFill>
                <a:latin typeface="Calibri Light"/>
                <a:cs typeface="Calibri Light"/>
              </a:rPr>
              <a:t>L : 60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110,5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1" name="object 21"/>
          <p:cNvSpPr txBox="1"/>
          <p:nvPr/>
        </p:nvSpPr>
        <p:spPr>
          <a:xfrm>
            <a:off x="2519997" y="3063608"/>
            <a:ext cx="4860290" cy="5148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sp>
        <p:nvSpPr>
          <p:cNvPr id="22" name="object 22"/>
          <p:cNvSpPr txBox="1"/>
          <p:nvPr/>
        </p:nvSpPr>
        <p:spPr>
          <a:xfrm>
            <a:off x="179997" y="6120003"/>
            <a:ext cx="3510279" cy="1980564"/>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179997"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sp>
        <p:nvSpPr>
          <p:cNvPr id="24" name="object 24"/>
          <p:cNvSpPr txBox="1"/>
          <p:nvPr/>
        </p:nvSpPr>
        <p:spPr>
          <a:xfrm>
            <a:off x="3869994" y="6120003"/>
            <a:ext cx="3510279" cy="900246"/>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p:txBody>
      </p:sp>
      <p:sp>
        <p:nvSpPr>
          <p:cNvPr id="25" name="object 25"/>
          <p:cNvSpPr txBox="1"/>
          <p:nvPr/>
        </p:nvSpPr>
        <p:spPr>
          <a:xfrm>
            <a:off x="3869994"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3375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pic>
        <p:nvPicPr>
          <p:cNvPr id="57" name="Picture 56">
            <a:extLst>
              <a:ext uri="{FF2B5EF4-FFF2-40B4-BE49-F238E27FC236}">
                <a16:creationId xmlns:a16="http://schemas.microsoft.com/office/drawing/2014/main" id="{C5D90120-4446-0ED8-2473-B7A6662FB356}"/>
              </a:ext>
            </a:extLst>
          </p:cNvPr>
          <p:cNvPicPr>
            <a:picLocks noChangeAspect="1"/>
          </p:cNvPicPr>
          <p:nvPr>
            <p:custDataLst>
              <p:tags r:id="rId1"/>
            </p:custDataLst>
          </p:nvPr>
        </p:nvPicPr>
        <p:blipFill>
          <a:blip r:embed="rId20"/>
          <a:stretch>
            <a:fillRect/>
          </a:stretch>
        </p:blipFill>
        <p:spPr>
          <a:xfrm>
            <a:off x="179997" y="1656003"/>
            <a:ext cx="2152650" cy="3563478"/>
          </a:xfrm>
          <a:prstGeom prst="rect">
            <a:avLst/>
          </a:prstGeom>
        </p:spPr>
      </p:pic>
      <p:pic>
        <p:nvPicPr>
          <p:cNvPr id="58" name="Picture 57">
            <a:extLst>
              <a:ext uri="{FF2B5EF4-FFF2-40B4-BE49-F238E27FC236}">
                <a16:creationId xmlns:a16="http://schemas.microsoft.com/office/drawing/2014/main" id="{FB0C06E0-94D6-61E4-8741-B98623C0E640}"/>
              </a:ext>
            </a:extLst>
          </p:cNvPr>
          <p:cNvPicPr>
            <a:picLocks noChangeAspect="1"/>
          </p:cNvPicPr>
          <p:nvPr>
            <p:custDataLst>
              <p:tags r:id="rId2"/>
            </p:custDataLst>
          </p:nvPr>
        </p:nvPicPr>
        <p:blipFill>
          <a:blip r:embed="rId21"/>
          <a:stretch>
            <a:fillRect/>
          </a:stretch>
        </p:blipFill>
        <p:spPr>
          <a:xfrm>
            <a:off x="3879510" y="6114346"/>
            <a:ext cx="3514725" cy="1597465"/>
          </a:xfrm>
          <a:prstGeom prst="rect">
            <a:avLst/>
          </a:prstGeom>
        </p:spPr>
      </p:pic>
      <p:pic>
        <p:nvPicPr>
          <p:cNvPr id="59" name="Picture 58">
            <a:extLst>
              <a:ext uri="{FF2B5EF4-FFF2-40B4-BE49-F238E27FC236}">
                <a16:creationId xmlns:a16="http://schemas.microsoft.com/office/drawing/2014/main" id="{AA7261C8-19AA-3111-4D0C-C1CF1D585F03}"/>
              </a:ext>
            </a:extLst>
          </p:cNvPr>
          <p:cNvPicPr>
            <a:picLocks noChangeAspect="1"/>
          </p:cNvPicPr>
          <p:nvPr>
            <p:custDataLst>
              <p:tags r:id="rId3"/>
            </p:custDataLst>
          </p:nvPr>
        </p:nvPicPr>
        <p:blipFill>
          <a:blip r:embed="rId22"/>
          <a:stretch>
            <a:fillRect/>
          </a:stretch>
        </p:blipFill>
        <p:spPr>
          <a:xfrm>
            <a:off x="179998" y="6108698"/>
            <a:ext cx="3510279" cy="1862784"/>
          </a:xfrm>
          <a:prstGeom prst="rect">
            <a:avLst/>
          </a:prstGeom>
        </p:spPr>
      </p:pic>
      <p:pic>
        <p:nvPicPr>
          <p:cNvPr id="60" name="Picture 59">
            <a:extLst>
              <a:ext uri="{FF2B5EF4-FFF2-40B4-BE49-F238E27FC236}">
                <a16:creationId xmlns:a16="http://schemas.microsoft.com/office/drawing/2014/main" id="{E657C5A8-BD0A-5CED-73FA-7870F8EF3A0D}"/>
              </a:ext>
            </a:extLst>
          </p:cNvPr>
          <p:cNvPicPr>
            <a:picLocks noChangeAspect="1"/>
          </p:cNvPicPr>
          <p:nvPr>
            <p:custDataLst>
              <p:tags r:id="rId4"/>
            </p:custDataLst>
          </p:nvPr>
        </p:nvPicPr>
        <p:blipFill>
          <a:blip r:embed="rId23"/>
          <a:stretch>
            <a:fillRect/>
          </a:stretch>
        </p:blipFill>
        <p:spPr>
          <a:xfrm>
            <a:off x="3869997" y="8547099"/>
            <a:ext cx="3510279" cy="1681192"/>
          </a:xfrm>
          <a:prstGeom prst="rect">
            <a:avLst/>
          </a:prstGeom>
        </p:spPr>
      </p:pic>
      <p:sp>
        <p:nvSpPr>
          <p:cNvPr id="44" name="object 21">
            <a:extLst>
              <a:ext uri="{FF2B5EF4-FFF2-40B4-BE49-F238E27FC236}">
                <a16:creationId xmlns:a16="http://schemas.microsoft.com/office/drawing/2014/main" id="{90EE9664-1876-D49E-CEEF-C7D9ACF1E8ED}"/>
              </a:ext>
            </a:extLst>
          </p:cNvPr>
          <p:cNvSpPr txBox="1"/>
          <p:nvPr/>
        </p:nvSpPr>
        <p:spPr>
          <a:xfrm>
            <a:off x="2517385" y="4042391"/>
            <a:ext cx="4860290" cy="99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pic>
        <p:nvPicPr>
          <p:cNvPr id="61" name="Picture 60">
            <a:extLst>
              <a:ext uri="{FF2B5EF4-FFF2-40B4-BE49-F238E27FC236}">
                <a16:creationId xmlns:a16="http://schemas.microsoft.com/office/drawing/2014/main" id="{ABD13345-42AF-AE3C-14EF-3DA311CA8CCB}"/>
              </a:ext>
            </a:extLst>
          </p:cNvPr>
          <p:cNvPicPr>
            <a:picLocks noChangeAspect="1"/>
          </p:cNvPicPr>
          <p:nvPr>
            <p:custDataLst>
              <p:tags r:id="rId5"/>
            </p:custDataLst>
          </p:nvPr>
        </p:nvPicPr>
        <p:blipFill>
          <a:blip r:embed="rId24"/>
          <a:stretch>
            <a:fillRect/>
          </a:stretch>
        </p:blipFill>
        <p:spPr>
          <a:xfrm>
            <a:off x="2507273" y="4111306"/>
            <a:ext cx="4857750" cy="1003409"/>
          </a:xfrm>
          <a:prstGeom prst="rect">
            <a:avLst/>
          </a:prstGeom>
        </p:spPr>
      </p:pic>
      <p:pic>
        <p:nvPicPr>
          <p:cNvPr id="62" name="Picture 61">
            <a:extLst>
              <a:ext uri="{FF2B5EF4-FFF2-40B4-BE49-F238E27FC236}">
                <a16:creationId xmlns:a16="http://schemas.microsoft.com/office/drawing/2014/main" id="{7B994CD3-2143-1E13-866D-3DB1847F998A}"/>
              </a:ext>
            </a:extLst>
          </p:cNvPr>
          <p:cNvPicPr>
            <a:picLocks noChangeAspect="1"/>
          </p:cNvPicPr>
          <p:nvPr>
            <p:custDataLst>
              <p:tags r:id="rId6"/>
            </p:custDataLst>
          </p:nvPr>
        </p:nvPicPr>
        <p:blipFill>
          <a:blip r:embed="rId25"/>
          <a:stretch>
            <a:fillRect/>
          </a:stretch>
        </p:blipFill>
        <p:spPr>
          <a:xfrm>
            <a:off x="228066" y="8547100"/>
            <a:ext cx="3510279" cy="1776177"/>
          </a:xfrm>
          <a:prstGeom prst="rect">
            <a:avLst/>
          </a:prstGeom>
        </p:spPr>
      </p:pic>
      <p:pic>
        <p:nvPicPr>
          <p:cNvPr id="63" name="Picture 62">
            <a:extLst>
              <a:ext uri="{FF2B5EF4-FFF2-40B4-BE49-F238E27FC236}">
                <a16:creationId xmlns:a16="http://schemas.microsoft.com/office/drawing/2014/main" id="{D1C48777-15B8-64CB-C6F6-E277625A043C}"/>
              </a:ext>
            </a:extLst>
          </p:cNvPr>
          <p:cNvPicPr>
            <a:picLocks noChangeAspect="1"/>
          </p:cNvPicPr>
          <p:nvPr>
            <p:custDataLst>
              <p:tags r:id="rId7"/>
            </p:custDataLst>
          </p:nvPr>
        </p:nvPicPr>
        <p:blipFill>
          <a:blip r:embed="rId26"/>
          <a:stretch>
            <a:fillRect/>
          </a:stretch>
        </p:blipFill>
        <p:spPr>
          <a:xfrm>
            <a:off x="349250" y="7908179"/>
            <a:ext cx="2396660" cy="124434"/>
          </a:xfrm>
          <a:prstGeom prst="rect">
            <a:avLst/>
          </a:prstGeom>
        </p:spPr>
      </p:pic>
      <p:pic>
        <p:nvPicPr>
          <p:cNvPr id="64" name="Picture 63">
            <a:extLst>
              <a:ext uri="{FF2B5EF4-FFF2-40B4-BE49-F238E27FC236}">
                <a16:creationId xmlns:a16="http://schemas.microsoft.com/office/drawing/2014/main" id="{B1C29D7F-8559-D395-A171-707ED952CAB0}"/>
              </a:ext>
            </a:extLst>
          </p:cNvPr>
          <p:cNvPicPr>
            <a:picLocks noChangeAspect="1"/>
          </p:cNvPicPr>
          <p:nvPr>
            <p:custDataLst>
              <p:tags r:id="rId8"/>
            </p:custDataLst>
          </p:nvPr>
        </p:nvPicPr>
        <p:blipFill>
          <a:blip r:embed="rId27"/>
          <a:stretch>
            <a:fillRect/>
          </a:stretch>
        </p:blipFill>
        <p:spPr>
          <a:xfrm>
            <a:off x="3871303" y="7785100"/>
            <a:ext cx="3505200" cy="217612"/>
          </a:xfrm>
          <a:prstGeom prst="rect">
            <a:avLst/>
          </a:prstGeom>
        </p:spPr>
      </p:pic>
      <p:pic>
        <p:nvPicPr>
          <p:cNvPr id="65" name="Picture 64">
            <a:extLst>
              <a:ext uri="{FF2B5EF4-FFF2-40B4-BE49-F238E27FC236}">
                <a16:creationId xmlns:a16="http://schemas.microsoft.com/office/drawing/2014/main" id="{575EACB1-0E08-90D4-C74F-95168A4D451E}"/>
              </a:ext>
            </a:extLst>
          </p:cNvPr>
          <p:cNvPicPr>
            <a:picLocks noChangeAspect="1"/>
          </p:cNvPicPr>
          <p:nvPr>
            <p:custDataLst>
              <p:tags r:id="rId9"/>
            </p:custDataLst>
          </p:nvPr>
        </p:nvPicPr>
        <p:blipFill>
          <a:blip r:embed="rId28"/>
          <a:stretch>
            <a:fillRect/>
          </a:stretch>
        </p:blipFill>
        <p:spPr>
          <a:xfrm>
            <a:off x="176227" y="10332676"/>
            <a:ext cx="1924050" cy="78879"/>
          </a:xfrm>
          <a:prstGeom prst="rect">
            <a:avLst/>
          </a:prstGeom>
        </p:spPr>
      </p:pic>
      <p:pic>
        <p:nvPicPr>
          <p:cNvPr id="66" name="Picture 65">
            <a:extLst>
              <a:ext uri="{FF2B5EF4-FFF2-40B4-BE49-F238E27FC236}">
                <a16:creationId xmlns:a16="http://schemas.microsoft.com/office/drawing/2014/main" id="{7044FB75-E730-37EA-DFD5-6F0B91B26604}"/>
              </a:ext>
            </a:extLst>
          </p:cNvPr>
          <p:cNvPicPr>
            <a:picLocks noChangeAspect="1"/>
          </p:cNvPicPr>
          <p:nvPr>
            <p:custDataLst>
              <p:tags r:id="rId10"/>
            </p:custDataLst>
          </p:nvPr>
        </p:nvPicPr>
        <p:blipFill>
          <a:blip r:embed="rId29"/>
          <a:stretch>
            <a:fillRect/>
          </a:stretch>
        </p:blipFill>
        <p:spPr>
          <a:xfrm>
            <a:off x="3709372" y="10223500"/>
            <a:ext cx="1438275" cy="74675"/>
          </a:xfrm>
          <a:prstGeom prst="rect">
            <a:avLst/>
          </a:prstGeom>
        </p:spPr>
      </p:pic>
      <p:pic>
        <p:nvPicPr>
          <p:cNvPr id="67" name="Picture 66">
            <a:extLst>
              <a:ext uri="{FF2B5EF4-FFF2-40B4-BE49-F238E27FC236}">
                <a16:creationId xmlns:a16="http://schemas.microsoft.com/office/drawing/2014/main" id="{42C7082C-195A-D600-B0E7-86619FBDE4C9}"/>
              </a:ext>
            </a:extLst>
          </p:cNvPr>
          <p:cNvPicPr>
            <a:picLocks noChangeAspect="1"/>
          </p:cNvPicPr>
          <p:nvPr>
            <p:custDataLst>
              <p:tags r:id="rId11"/>
            </p:custDataLst>
          </p:nvPr>
        </p:nvPicPr>
        <p:blipFill>
          <a:blip r:embed="rId30"/>
          <a:stretch>
            <a:fillRect/>
          </a:stretch>
        </p:blipFill>
        <p:spPr>
          <a:xfrm>
            <a:off x="3857888" y="10320911"/>
            <a:ext cx="3514725" cy="116137"/>
          </a:xfrm>
          <a:prstGeom prst="rect">
            <a:avLst/>
          </a:prstGeom>
        </p:spPr>
      </p:pic>
      <p:pic>
        <p:nvPicPr>
          <p:cNvPr id="68" name="Picture 67">
            <a:extLst>
              <a:ext uri="{FF2B5EF4-FFF2-40B4-BE49-F238E27FC236}">
                <a16:creationId xmlns:a16="http://schemas.microsoft.com/office/drawing/2014/main" id="{FB8A3A55-0612-CED4-810A-67560CBC989A}"/>
              </a:ext>
            </a:extLst>
          </p:cNvPr>
          <p:cNvPicPr>
            <a:picLocks noChangeAspect="1"/>
          </p:cNvPicPr>
          <p:nvPr>
            <p:custDataLst>
              <p:tags r:id="rId12"/>
            </p:custDataLst>
          </p:nvPr>
        </p:nvPicPr>
        <p:blipFill>
          <a:blip r:embed="rId31"/>
          <a:stretch>
            <a:fillRect/>
          </a:stretch>
        </p:blipFill>
        <p:spPr>
          <a:xfrm>
            <a:off x="2520001" y="3063610"/>
            <a:ext cx="4867275" cy="417499"/>
          </a:xfrm>
          <a:prstGeom prst="rect">
            <a:avLst/>
          </a:prstGeom>
        </p:spPr>
      </p:pic>
      <p:pic>
        <p:nvPicPr>
          <p:cNvPr id="69" name="Picture 68">
            <a:extLst>
              <a:ext uri="{FF2B5EF4-FFF2-40B4-BE49-F238E27FC236}">
                <a16:creationId xmlns:a16="http://schemas.microsoft.com/office/drawing/2014/main" id="{7C277DB8-9E9F-4485-058B-690ED82CE5EB}"/>
              </a:ext>
            </a:extLst>
          </p:cNvPr>
          <p:cNvPicPr>
            <a:picLocks noChangeAspect="1"/>
          </p:cNvPicPr>
          <p:nvPr>
            <p:custDataLst>
              <p:tags r:id="rId13"/>
            </p:custDataLst>
          </p:nvPr>
        </p:nvPicPr>
        <p:blipFill>
          <a:blip r:embed="rId32"/>
          <a:stretch>
            <a:fillRect/>
          </a:stretch>
        </p:blipFill>
        <p:spPr>
          <a:xfrm>
            <a:off x="3327530" y="3594100"/>
            <a:ext cx="3238500" cy="425640"/>
          </a:xfrm>
          <a:prstGeom prst="rect">
            <a:avLst/>
          </a:prstGeom>
        </p:spPr>
      </p:pic>
      <p:pic>
        <p:nvPicPr>
          <p:cNvPr id="70" name="Picture 69">
            <a:extLst>
              <a:ext uri="{FF2B5EF4-FFF2-40B4-BE49-F238E27FC236}">
                <a16:creationId xmlns:a16="http://schemas.microsoft.com/office/drawing/2014/main" id="{76534743-CA26-86AA-05C7-C0854E478AEB}"/>
              </a:ext>
            </a:extLst>
          </p:cNvPr>
          <p:cNvPicPr>
            <a:picLocks noChangeAspect="1"/>
          </p:cNvPicPr>
          <p:nvPr>
            <p:custDataLst>
              <p:tags r:id="rId14"/>
            </p:custDataLst>
          </p:nvPr>
        </p:nvPicPr>
        <p:blipFill>
          <a:blip r:embed="rId33"/>
          <a:stretch>
            <a:fillRect/>
          </a:stretch>
        </p:blipFill>
        <p:spPr>
          <a:xfrm>
            <a:off x="1921696" y="1173143"/>
            <a:ext cx="2619375" cy="208985"/>
          </a:xfrm>
          <a:prstGeom prst="rect">
            <a:avLst/>
          </a:prstGeom>
        </p:spPr>
      </p:pic>
      <p:pic>
        <p:nvPicPr>
          <p:cNvPr id="71" name="Picture 70">
            <a:extLst>
              <a:ext uri="{FF2B5EF4-FFF2-40B4-BE49-F238E27FC236}">
                <a16:creationId xmlns:a16="http://schemas.microsoft.com/office/drawing/2014/main" id="{CA624B0C-9984-F50D-EB96-FFFA2FF1847D}"/>
              </a:ext>
            </a:extLst>
          </p:cNvPr>
          <p:cNvPicPr>
            <a:picLocks noChangeAspect="1"/>
          </p:cNvPicPr>
          <p:nvPr>
            <p:custDataLst>
              <p:tags r:id="rId15"/>
            </p:custDataLst>
          </p:nvPr>
        </p:nvPicPr>
        <p:blipFill>
          <a:blip r:embed="rId34"/>
          <a:stretch>
            <a:fillRect/>
          </a:stretch>
        </p:blipFill>
        <p:spPr>
          <a:xfrm>
            <a:off x="352868" y="7985916"/>
            <a:ext cx="2136410" cy="12595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7299" y="1935552"/>
            <a:ext cx="3536315" cy="5216813"/>
          </a:xfrm>
          <a:prstGeom prst="rect">
            <a:avLst/>
          </a:prstGeom>
        </p:spPr>
        <p:txBody>
          <a:bodyPr vert="horz" wrap="square" lIns="0" tIns="12700" rIns="0" bIns="0" rtlCol="0">
            <a:spAutoFit/>
          </a:bodyPr>
          <a:lstStyle/>
          <a:p>
            <a:pPr marL="12700" marR="5080" algn="just">
              <a:lnSpc>
                <a:spcPct val="100000"/>
              </a:lnSpc>
              <a:spcBef>
                <a:spcPts val="100"/>
              </a:spcBef>
            </a:pPr>
            <a:r>
              <a:rPr lang="en-US" sz="700" b="0" dirty="0">
                <a:solidFill>
                  <a:srgbClr val="343B3C"/>
                </a:solidFill>
                <a:latin typeface="Calibri Light"/>
                <a:cs typeface="Calibri Light"/>
              </a:rPr>
              <a:t>Volta Finance’s net performance for the month of April was negative -2.4%, taking the Aug 2024-to-date performance to +7.1%. Both our investments in CLO Debt and CLO Equity have experienced volatility post-liberation day, reflected in the valuation of the underlying assets of the fund.</a:t>
            </a:r>
          </a:p>
          <a:p>
            <a:pPr marL="12700" marR="5080" algn="just">
              <a:lnSpc>
                <a:spcPct val="100000"/>
              </a:lnSpc>
              <a:spcBef>
                <a:spcPts val="100"/>
              </a:spcBef>
            </a:pPr>
            <a:endParaRPr lang="en-US" sz="700" b="0" dirty="0">
              <a:solidFill>
                <a:srgbClr val="343B3C"/>
              </a:solidFill>
              <a:latin typeface="Calibri Light"/>
              <a:cs typeface="Calibri Light"/>
            </a:endParaRPr>
          </a:p>
          <a:p>
            <a:pPr marL="12700" marR="5080" algn="just">
              <a:lnSpc>
                <a:spcPct val="100000"/>
              </a:lnSpc>
              <a:spcBef>
                <a:spcPts val="100"/>
              </a:spcBef>
            </a:pPr>
            <a:r>
              <a:rPr lang="en-US" sz="700" b="0" dirty="0">
                <a:solidFill>
                  <a:srgbClr val="343B3C"/>
                </a:solidFill>
                <a:latin typeface="Calibri Light"/>
                <a:cs typeface="Calibri Light"/>
              </a:rPr>
              <a:t>April was dominated by highly volatile markets driven by a confluence of macroeconomic and geopolitical events. On April 2, 2025, President Trump announced aggressive tariff policies aimed at addressing trade imbalances and bolstering U.S. economic sovereignty. Key measures included a 10% baseline tariff on all countries, with higher reciprocal tariffs on countries with significant trade deficits. These tariffs prompted swift responses from trading partners, notably escalating tensions with China, leading the U.S. to further increase tariffs on Chinese products to 145%.</a:t>
            </a:r>
          </a:p>
          <a:p>
            <a:pPr marL="12700" marR="5080" algn="just">
              <a:lnSpc>
                <a:spcPct val="100000"/>
              </a:lnSpc>
              <a:spcBef>
                <a:spcPts val="100"/>
              </a:spcBef>
            </a:pPr>
            <a:endParaRPr lang="en-US" sz="700" b="0" dirty="0">
              <a:solidFill>
                <a:srgbClr val="343B3C"/>
              </a:solidFill>
              <a:latin typeface="Calibri Light"/>
              <a:cs typeface="Calibri Light"/>
            </a:endParaRPr>
          </a:p>
          <a:p>
            <a:pPr marL="12700" marR="5080" algn="just">
              <a:lnSpc>
                <a:spcPct val="100000"/>
              </a:lnSpc>
              <a:spcBef>
                <a:spcPts val="100"/>
              </a:spcBef>
            </a:pPr>
            <a:r>
              <a:rPr lang="en-US" sz="700" b="0" dirty="0">
                <a:solidFill>
                  <a:srgbClr val="343B3C"/>
                </a:solidFill>
                <a:latin typeface="Calibri Light"/>
                <a:cs typeface="Calibri Light"/>
              </a:rPr>
              <a:t>These announcements triggered immediate market reactions, causing U.S. and European stock indices to experience sharp declines amid fears of disrupted supply chains and higher costs. Markets partially recovered by month's end as the Trump administration declared a 90-day tariffs pause on all countries that did not retaliate. From a macroeconomic perspective, sentiment was mixed. The April U.S. jobs report indicated resilience, with 177,000 jobs added—surpassing expectations—and the unemployment rate holding steady at 4.2%. However, GDP data painted a less optimistic picture, with a -0.3% annualized contraction in Q1 2025, sharply down from the previous quarter's 2.4% growth. Increased imports and reduced government spending drove this decline, prompting the IMF to revise recession risks upward from 25% to 40%, while the Federal Reserve lowered its 2025 GDP growth forecast to 1.7%. In Europe, the ECB cut interest rates by 25 basis points to 2.25% amid weakening growth prospects and tariff-related uncertainties, also revising the bloc's 2025 growth forecast down to 0.9% from 1.1%. </a:t>
            </a:r>
          </a:p>
          <a:p>
            <a:pPr marL="12700" marR="5080" algn="just">
              <a:lnSpc>
                <a:spcPct val="100000"/>
              </a:lnSpc>
              <a:spcBef>
                <a:spcPts val="100"/>
              </a:spcBef>
            </a:pPr>
            <a:endParaRPr lang="en-US" sz="700" b="0" dirty="0">
              <a:solidFill>
                <a:srgbClr val="343B3C"/>
              </a:solidFill>
              <a:latin typeface="Calibri Light"/>
              <a:cs typeface="Calibri Light"/>
            </a:endParaRPr>
          </a:p>
          <a:p>
            <a:pPr marL="12700" marR="5080" algn="just">
              <a:lnSpc>
                <a:spcPct val="100000"/>
              </a:lnSpc>
              <a:spcBef>
                <a:spcPts val="100"/>
              </a:spcBef>
            </a:pPr>
            <a:r>
              <a:rPr lang="en-US" sz="700" b="0" dirty="0">
                <a:solidFill>
                  <a:srgbClr val="343B3C"/>
                </a:solidFill>
                <a:latin typeface="Calibri Light"/>
                <a:cs typeface="Calibri Light"/>
              </a:rPr>
              <a:t>Market-wise, the European High Yield index (</a:t>
            </a:r>
            <a:r>
              <a:rPr lang="en-US" sz="700" b="0" dirty="0" err="1">
                <a:solidFill>
                  <a:srgbClr val="343B3C"/>
                </a:solidFill>
                <a:latin typeface="Calibri Light"/>
                <a:cs typeface="Calibri Light"/>
              </a:rPr>
              <a:t>Xover</a:t>
            </a:r>
            <a:r>
              <a:rPr lang="en-US" sz="700" b="0" dirty="0">
                <a:solidFill>
                  <a:srgbClr val="343B3C"/>
                </a:solidFill>
                <a:latin typeface="Calibri Light"/>
                <a:cs typeface="Calibri Light"/>
              </a:rPr>
              <a:t>) closed around 40bps wider while Euro Loans lost 1pt at 97.80px (Morningstar European Leveraged Loan Index). US Loans were down as well (-85cts) at 96.30px. Primary CLO markets remained busy as many transactions had secured orders, while levels moved wider across the capital structure, notably with BBs north of +600bps and single-Bs above +900bps. In terms of performance, CLO BB tranches total returns reached -1.5%. This is to be put in perspective with US High Yield returning -1.07% in the same period and Euro High Yield -1%.</a:t>
            </a:r>
          </a:p>
          <a:p>
            <a:pPr marL="12700" marR="5080" algn="just">
              <a:lnSpc>
                <a:spcPct val="100000"/>
              </a:lnSpc>
              <a:spcBef>
                <a:spcPts val="100"/>
              </a:spcBef>
            </a:pPr>
            <a:endParaRPr lang="en-US" sz="700" dirty="0">
              <a:solidFill>
                <a:srgbClr val="343B3C"/>
              </a:solidFill>
              <a:latin typeface="Calibri Light"/>
              <a:cs typeface="Calibri Light"/>
            </a:endParaRPr>
          </a:p>
          <a:p>
            <a:pPr marL="12700" marR="5080" algn="just">
              <a:lnSpc>
                <a:spcPct val="100000"/>
              </a:lnSpc>
              <a:spcBef>
                <a:spcPts val="100"/>
              </a:spcBef>
            </a:pPr>
            <a:r>
              <a:rPr lang="en-US" sz="700" b="0" dirty="0">
                <a:solidFill>
                  <a:srgbClr val="343B3C"/>
                </a:solidFill>
                <a:latin typeface="Calibri Light"/>
                <a:cs typeface="Calibri Light"/>
              </a:rPr>
              <a:t>In terms of defaults, Liability Management Exercises (aka ‘LME’) are now the norm in the US market. Default rate in the US is standing at c.4.3% (0.8% excluding LME) according to Morningstar LL Index while the default rate in Europe is kept at 0.3% at the end of March in terms of principal amount. This is resulting into some par erosion and some pressure on CCC headroom for amortizing CLO.</a:t>
            </a:r>
          </a:p>
          <a:p>
            <a:pPr marL="12700" marR="5080" algn="just">
              <a:lnSpc>
                <a:spcPct val="100000"/>
              </a:lnSpc>
              <a:spcBef>
                <a:spcPts val="100"/>
              </a:spcBef>
            </a:pPr>
            <a:endParaRPr lang="en-US" sz="700" b="0" dirty="0">
              <a:solidFill>
                <a:srgbClr val="343B3C"/>
              </a:solidFill>
              <a:latin typeface="Calibri Light"/>
              <a:cs typeface="Calibri Light"/>
            </a:endParaRPr>
          </a:p>
          <a:p>
            <a:pPr marL="12700" marR="5080" algn="just">
              <a:lnSpc>
                <a:spcPct val="100000"/>
              </a:lnSpc>
              <a:spcBef>
                <a:spcPts val="100"/>
              </a:spcBef>
            </a:pPr>
            <a:r>
              <a:rPr lang="en-US" sz="700" b="0" dirty="0">
                <a:solidFill>
                  <a:srgbClr val="343B3C"/>
                </a:solidFill>
                <a:latin typeface="Calibri Light"/>
                <a:cs typeface="Calibri Light"/>
              </a:rPr>
              <a:t>In front of these uncertainties, we decided to increase our cash up to c.16% of NAV at the end of the month through active management in addition to strong CLO Equity distributions: we received €7.5m coming from called CLO Equities, sold European CLO single B and redeemed US CLO debt. At the opposite, we invested into our US and European CLO warehouses €1.9m to buy loans at a discount and €2.3m into CLO debt tranches. In addition, Volta Finance’s cashflow generation remained stable at €28.5m equivalent of interests and coupons over the last six months, representing close to 22% of April’s NAV on an annualized basis. </a:t>
            </a:r>
          </a:p>
          <a:p>
            <a:pPr marL="12700" marR="5080" algn="just">
              <a:lnSpc>
                <a:spcPct val="100000"/>
              </a:lnSpc>
              <a:spcBef>
                <a:spcPts val="100"/>
              </a:spcBef>
            </a:pPr>
            <a:endParaRPr lang="en-US" sz="700" b="0" dirty="0">
              <a:solidFill>
                <a:srgbClr val="343B3C"/>
              </a:solidFill>
              <a:latin typeface="Calibri Light"/>
              <a:cs typeface="Calibri Light"/>
            </a:endParaRPr>
          </a:p>
        </p:txBody>
      </p:sp>
      <p:sp>
        <p:nvSpPr>
          <p:cNvPr id="5" name="object 5"/>
          <p:cNvSpPr txBox="1"/>
          <p:nvPr/>
        </p:nvSpPr>
        <p:spPr>
          <a:xfrm>
            <a:off x="3857284" y="1935552"/>
            <a:ext cx="3535679" cy="2523768"/>
          </a:xfrm>
          <a:prstGeom prst="rect">
            <a:avLst/>
          </a:prstGeom>
        </p:spPr>
        <p:txBody>
          <a:bodyPr vert="horz" wrap="square" lIns="0" tIns="12700" rIns="0" bIns="0" rtlCol="0">
            <a:spAutoFit/>
          </a:bodyPr>
          <a:lstStyle/>
          <a:p>
            <a:pPr marL="12700" marR="5080" algn="just">
              <a:lnSpc>
                <a:spcPct val="100000"/>
              </a:lnSpc>
              <a:spcBef>
                <a:spcPts val="100"/>
              </a:spcBef>
            </a:pPr>
            <a:r>
              <a:rPr lang="en-US" sz="700" dirty="0">
                <a:solidFill>
                  <a:srgbClr val="343B3C"/>
                </a:solidFill>
                <a:latin typeface="Calibri Light"/>
                <a:cs typeface="Calibri Light"/>
              </a:rPr>
              <a:t>Over the month, Volta’s CLO Equity tranches returned -3.6%**  while CLO Debt tranches returned -0.9% performance**. This performance is consistent – although better - with the total returns of the product as mentioned above, especially when considering that Volta Finance is exposed to both BB and single-B tranches. </a:t>
            </a:r>
          </a:p>
          <a:p>
            <a:pPr marL="12700" marR="5080" algn="just">
              <a:lnSpc>
                <a:spcPct val="100000"/>
              </a:lnSpc>
              <a:spcBef>
                <a:spcPts val="100"/>
              </a:spcBef>
            </a:pPr>
            <a:endParaRPr lang="en-US" sz="700" dirty="0">
              <a:solidFill>
                <a:srgbClr val="343B3C"/>
              </a:solidFill>
              <a:latin typeface="Calibri Light"/>
              <a:cs typeface="Calibri Light"/>
            </a:endParaRPr>
          </a:p>
          <a:p>
            <a:pPr marL="12700" marR="5080" algn="just">
              <a:lnSpc>
                <a:spcPct val="100000"/>
              </a:lnSpc>
              <a:spcBef>
                <a:spcPts val="100"/>
              </a:spcBef>
            </a:pPr>
            <a:r>
              <a:rPr lang="en-US" sz="700" dirty="0">
                <a:solidFill>
                  <a:srgbClr val="343B3C"/>
                </a:solidFill>
                <a:latin typeface="Calibri Light"/>
                <a:cs typeface="Calibri Light"/>
              </a:rPr>
              <a:t>Through the month, the dollar volatility had again a meaningful impact on the overall funds’ performance (-0.64%). In the second half of the month, considering the potential change into the long-term investor view on the dollar, we decided to lower our exposure to USD to avoid further weakening and decreased our exposure to c.13%.</a:t>
            </a:r>
          </a:p>
          <a:p>
            <a:pPr marL="12700" marR="5080" algn="just">
              <a:lnSpc>
                <a:spcPct val="100000"/>
              </a:lnSpc>
              <a:spcBef>
                <a:spcPts val="100"/>
              </a:spcBef>
            </a:pPr>
            <a:endParaRPr lang="en-US" sz="700" dirty="0">
              <a:solidFill>
                <a:srgbClr val="343B3C"/>
              </a:solidFill>
              <a:latin typeface="Calibri Light"/>
              <a:cs typeface="Calibri Light"/>
            </a:endParaRPr>
          </a:p>
          <a:p>
            <a:pPr marL="12700" marR="5080" algn="just">
              <a:lnSpc>
                <a:spcPct val="100000"/>
              </a:lnSpc>
              <a:spcBef>
                <a:spcPts val="100"/>
              </a:spcBef>
            </a:pPr>
            <a:r>
              <a:rPr lang="en-US" sz="700" dirty="0">
                <a:solidFill>
                  <a:srgbClr val="343B3C"/>
                </a:solidFill>
                <a:latin typeface="Calibri Light"/>
                <a:cs typeface="Calibri Light"/>
              </a:rPr>
              <a:t>As of end of April 2025, Volta’s NAV was €262.9m, i.e. €7.19 per share.</a:t>
            </a:r>
          </a:p>
          <a:p>
            <a:pPr marL="12700" marR="5080" algn="just">
              <a:lnSpc>
                <a:spcPct val="100000"/>
              </a:lnSpc>
              <a:spcBef>
                <a:spcPts val="100"/>
              </a:spcBef>
            </a:pPr>
            <a:endParaRPr lang="en-US" sz="800" dirty="0">
              <a:solidFill>
                <a:srgbClr val="343B3C"/>
              </a:solidFill>
              <a:latin typeface="Calibri Light"/>
              <a:cs typeface="Calibri Light"/>
            </a:endParaRPr>
          </a:p>
          <a:p>
            <a:pPr marL="12700" marR="5080" algn="just">
              <a:spcBef>
                <a:spcPts val="100"/>
              </a:spcBef>
            </a:pPr>
            <a:r>
              <a:rPr lang="en-US" sz="650" i="1" dirty="0">
                <a:solidFill>
                  <a:srgbClr val="343B3C"/>
                </a:solidFill>
                <a:latin typeface="Calibri Light"/>
                <a:cs typeface="Calibri Light"/>
              </a:rPr>
              <a:t>*It should be noted that approximately 4.24% of Volta’s GAV comprises investments for which the relevant NAVs as at the month-end date are normally available only after Volta’s NAV has already been published. Volta’s policy is to publish its NAV on as timely a basis as possible to provide shareholders with Volta’s appropriately up-to-date NAV information. Consequently, such investments are valued using the most recently available NAV for each fund or quoted price for such subordinated notes. The most recently available fund NAV or quoted price was 4.24% as at 31 March 2025.</a:t>
            </a:r>
          </a:p>
          <a:p>
            <a:pPr marL="12700" marR="5080" algn="just">
              <a:lnSpc>
                <a:spcPct val="100000"/>
              </a:lnSpc>
              <a:spcBef>
                <a:spcPts val="100"/>
              </a:spcBef>
            </a:pPr>
            <a:endParaRPr lang="en-US" sz="650" i="1" dirty="0">
              <a:solidFill>
                <a:srgbClr val="343B3C"/>
              </a:solidFill>
              <a:latin typeface="Calibri Light"/>
              <a:cs typeface="Calibri Light"/>
            </a:endParaRPr>
          </a:p>
          <a:p>
            <a:pPr marL="12700" marR="5080" algn="just">
              <a:lnSpc>
                <a:spcPct val="100000"/>
              </a:lnSpc>
              <a:spcBef>
                <a:spcPts val="100"/>
              </a:spcBef>
            </a:pPr>
            <a:r>
              <a:rPr lang="en-US" sz="650" i="1" dirty="0">
                <a:solidFill>
                  <a:srgbClr val="343B3C"/>
                </a:solidFill>
                <a:latin typeface="Calibri Light"/>
                <a:cs typeface="Calibri Light"/>
              </a:rPr>
              <a:t>** “performances” of asset classes are calculated as the Dietz-performance of the assets in each bucket, taking into account the Mark-to-Market of the assets at period ends, payments received from the assets over the period, and ignoring changes in cross-currency rates. Nevertheless, some residual currency effects could impact the aggregate value of the portfolio when aggregating each bucket.</a:t>
            </a:r>
          </a:p>
        </p:txBody>
      </p:sp>
      <p:pic>
        <p:nvPicPr>
          <p:cNvPr id="7" name="object 7"/>
          <p:cNvPicPr/>
          <p:nvPr/>
        </p:nvPicPr>
        <p:blipFill>
          <a:blip r:embed="rId11" cstate="print"/>
          <a:stretch>
            <a:fillRect/>
          </a:stretch>
        </p:blipFill>
        <p:spPr>
          <a:xfrm>
            <a:off x="6966001" y="181054"/>
            <a:ext cx="413994" cy="406113"/>
          </a:xfrm>
          <a:prstGeom prst="rect">
            <a:avLst/>
          </a:prstGeom>
        </p:spPr>
      </p:pic>
      <p:grpSp>
        <p:nvGrpSpPr>
          <p:cNvPr id="8" name="object 8"/>
          <p:cNvGrpSpPr/>
          <p:nvPr/>
        </p:nvGrpSpPr>
        <p:grpSpPr>
          <a:xfrm>
            <a:off x="179993" y="180003"/>
            <a:ext cx="401955" cy="401955"/>
            <a:chOff x="179993" y="180003"/>
            <a:chExt cx="401955" cy="401955"/>
          </a:xfrm>
        </p:grpSpPr>
        <p:sp>
          <p:nvSpPr>
            <p:cNvPr id="9" name="object 9"/>
            <p:cNvSpPr/>
            <p:nvPr/>
          </p:nvSpPr>
          <p:spPr>
            <a:xfrm>
              <a:off x="179997" y="180009"/>
              <a:ext cx="401955" cy="401955"/>
            </a:xfrm>
            <a:custGeom>
              <a:avLst/>
              <a:gdLst/>
              <a:ahLst/>
              <a:cxnLst/>
              <a:rect l="l" t="t" r="r" b="b"/>
              <a:pathLst>
                <a:path w="401955" h="401955">
                  <a:moveTo>
                    <a:pt x="401396" y="0"/>
                  </a:moveTo>
                  <a:lnTo>
                    <a:pt x="0" y="0"/>
                  </a:lnTo>
                  <a:lnTo>
                    <a:pt x="0" y="401396"/>
                  </a:lnTo>
                  <a:lnTo>
                    <a:pt x="401396" y="401396"/>
                  </a:lnTo>
                  <a:lnTo>
                    <a:pt x="401396" y="0"/>
                  </a:lnTo>
                  <a:close/>
                </a:path>
              </a:pathLst>
            </a:custGeom>
            <a:solidFill>
              <a:srgbClr val="27387A"/>
            </a:solidFill>
          </p:spPr>
          <p:txBody>
            <a:bodyPr wrap="square" lIns="0" tIns="0" rIns="0" bIns="0" rtlCol="0"/>
            <a:lstStyle/>
            <a:p>
              <a:endParaRPr/>
            </a:p>
          </p:txBody>
        </p:sp>
        <p:sp>
          <p:nvSpPr>
            <p:cNvPr id="10" name="object 10"/>
            <p:cNvSpPr/>
            <p:nvPr/>
          </p:nvSpPr>
          <p:spPr>
            <a:xfrm>
              <a:off x="405696" y="180003"/>
              <a:ext cx="175895" cy="198755"/>
            </a:xfrm>
            <a:custGeom>
              <a:avLst/>
              <a:gdLst/>
              <a:ahLst/>
              <a:cxnLst/>
              <a:rect l="l" t="t" r="r" b="b"/>
              <a:pathLst>
                <a:path w="175895" h="198754">
                  <a:moveTo>
                    <a:pt x="175704" y="0"/>
                  </a:moveTo>
                  <a:lnTo>
                    <a:pt x="153162" y="0"/>
                  </a:lnTo>
                  <a:lnTo>
                    <a:pt x="0" y="198234"/>
                  </a:lnTo>
                  <a:lnTo>
                    <a:pt x="23050" y="198234"/>
                  </a:lnTo>
                  <a:lnTo>
                    <a:pt x="175704" y="0"/>
                  </a:lnTo>
                  <a:close/>
                </a:path>
              </a:pathLst>
            </a:custGeom>
            <a:solidFill>
              <a:srgbClr val="EF393A"/>
            </a:solidFill>
          </p:spPr>
          <p:txBody>
            <a:bodyPr wrap="square" lIns="0" tIns="0" rIns="0" bIns="0" rtlCol="0"/>
            <a:lstStyle/>
            <a:p>
              <a:endParaRPr/>
            </a:p>
          </p:txBody>
        </p:sp>
        <p:sp>
          <p:nvSpPr>
            <p:cNvPr id="11" name="object 11"/>
            <p:cNvSpPr/>
            <p:nvPr/>
          </p:nvSpPr>
          <p:spPr>
            <a:xfrm>
              <a:off x="179993" y="391980"/>
              <a:ext cx="334010" cy="149860"/>
            </a:xfrm>
            <a:custGeom>
              <a:avLst/>
              <a:gdLst/>
              <a:ahLst/>
              <a:cxnLst/>
              <a:rect l="l" t="t" r="r" b="b"/>
              <a:pathLst>
                <a:path w="334009" h="149859">
                  <a:moveTo>
                    <a:pt x="132791" y="0"/>
                  </a:moveTo>
                  <a:lnTo>
                    <a:pt x="101930" y="0"/>
                  </a:lnTo>
                  <a:lnTo>
                    <a:pt x="95948" y="13030"/>
                  </a:lnTo>
                  <a:lnTo>
                    <a:pt x="91795" y="19062"/>
                  </a:lnTo>
                  <a:lnTo>
                    <a:pt x="87424" y="25023"/>
                  </a:lnTo>
                  <a:lnTo>
                    <a:pt x="77917" y="37720"/>
                  </a:lnTo>
                  <a:lnTo>
                    <a:pt x="64824" y="55001"/>
                  </a:lnTo>
                  <a:lnTo>
                    <a:pt x="47864" y="77114"/>
                  </a:lnTo>
                  <a:lnTo>
                    <a:pt x="32333" y="97479"/>
                  </a:lnTo>
                  <a:lnTo>
                    <a:pt x="16706" y="117467"/>
                  </a:lnTo>
                  <a:lnTo>
                    <a:pt x="5311" y="131758"/>
                  </a:lnTo>
                  <a:lnTo>
                    <a:pt x="711" y="137350"/>
                  </a:lnTo>
                  <a:lnTo>
                    <a:pt x="355" y="137680"/>
                  </a:lnTo>
                  <a:lnTo>
                    <a:pt x="0" y="138023"/>
                  </a:lnTo>
                  <a:lnTo>
                    <a:pt x="0" y="149288"/>
                  </a:lnTo>
                  <a:lnTo>
                    <a:pt x="17703" y="149288"/>
                  </a:lnTo>
                  <a:lnTo>
                    <a:pt x="17932" y="147739"/>
                  </a:lnTo>
                  <a:lnTo>
                    <a:pt x="27838" y="133502"/>
                  </a:lnTo>
                  <a:lnTo>
                    <a:pt x="29197" y="132143"/>
                  </a:lnTo>
                  <a:lnTo>
                    <a:pt x="30506" y="130644"/>
                  </a:lnTo>
                  <a:lnTo>
                    <a:pt x="34626" y="125344"/>
                  </a:lnTo>
                  <a:lnTo>
                    <a:pt x="64554" y="86055"/>
                  </a:lnTo>
                  <a:lnTo>
                    <a:pt x="310463" y="86055"/>
                  </a:lnTo>
                  <a:lnTo>
                    <a:pt x="308395" y="79794"/>
                  </a:lnTo>
                  <a:lnTo>
                    <a:pt x="154673" y="79794"/>
                  </a:lnTo>
                  <a:lnTo>
                    <a:pt x="151120" y="68605"/>
                  </a:lnTo>
                  <a:lnTo>
                    <a:pt x="78511" y="68605"/>
                  </a:lnTo>
                  <a:lnTo>
                    <a:pt x="82533" y="63644"/>
                  </a:lnTo>
                  <a:lnTo>
                    <a:pt x="91703" y="52038"/>
                  </a:lnTo>
                  <a:lnTo>
                    <a:pt x="101678" y="38698"/>
                  </a:lnTo>
                  <a:lnTo>
                    <a:pt x="108115" y="28536"/>
                  </a:lnTo>
                  <a:lnTo>
                    <a:pt x="108585" y="27508"/>
                  </a:lnTo>
                  <a:lnTo>
                    <a:pt x="138496" y="27508"/>
                  </a:lnTo>
                  <a:lnTo>
                    <a:pt x="133743" y="11988"/>
                  </a:lnTo>
                  <a:lnTo>
                    <a:pt x="132791" y="0"/>
                  </a:lnTo>
                  <a:close/>
                </a:path>
                <a:path w="334009" h="149859">
                  <a:moveTo>
                    <a:pt x="218795" y="86055"/>
                  </a:moveTo>
                  <a:lnTo>
                    <a:pt x="124231" y="86055"/>
                  </a:lnTo>
                  <a:lnTo>
                    <a:pt x="131216" y="110236"/>
                  </a:lnTo>
                  <a:lnTo>
                    <a:pt x="121920" y="122302"/>
                  </a:lnTo>
                  <a:lnTo>
                    <a:pt x="114542" y="131758"/>
                  </a:lnTo>
                  <a:lnTo>
                    <a:pt x="108868" y="138785"/>
                  </a:lnTo>
                  <a:lnTo>
                    <a:pt x="106323" y="141757"/>
                  </a:lnTo>
                  <a:lnTo>
                    <a:pt x="98412" y="149288"/>
                  </a:lnTo>
                  <a:lnTo>
                    <a:pt x="126479" y="149288"/>
                  </a:lnTo>
                  <a:lnTo>
                    <a:pt x="127444" y="146964"/>
                  </a:lnTo>
                  <a:lnTo>
                    <a:pt x="131953" y="138607"/>
                  </a:lnTo>
                  <a:lnTo>
                    <a:pt x="139890" y="128968"/>
                  </a:lnTo>
                  <a:lnTo>
                    <a:pt x="218790" y="128968"/>
                  </a:lnTo>
                  <a:lnTo>
                    <a:pt x="216551" y="121970"/>
                  </a:lnTo>
                  <a:lnTo>
                    <a:pt x="168478" y="121970"/>
                  </a:lnTo>
                  <a:lnTo>
                    <a:pt x="161607" y="100711"/>
                  </a:lnTo>
                  <a:lnTo>
                    <a:pt x="172275" y="86880"/>
                  </a:lnTo>
                  <a:lnTo>
                    <a:pt x="218213" y="86880"/>
                  </a:lnTo>
                  <a:lnTo>
                    <a:pt x="218795" y="86055"/>
                  </a:lnTo>
                  <a:close/>
                </a:path>
                <a:path w="334009" h="149859">
                  <a:moveTo>
                    <a:pt x="218790" y="128968"/>
                  </a:moveTo>
                  <a:lnTo>
                    <a:pt x="139890" y="128968"/>
                  </a:lnTo>
                  <a:lnTo>
                    <a:pt x="143370" y="139763"/>
                  </a:lnTo>
                  <a:lnTo>
                    <a:pt x="143663" y="141757"/>
                  </a:lnTo>
                  <a:lnTo>
                    <a:pt x="144945" y="149288"/>
                  </a:lnTo>
                  <a:lnTo>
                    <a:pt x="173316" y="149288"/>
                  </a:lnTo>
                  <a:lnTo>
                    <a:pt x="174421" y="146964"/>
                  </a:lnTo>
                  <a:lnTo>
                    <a:pt x="178828" y="138785"/>
                  </a:lnTo>
                  <a:lnTo>
                    <a:pt x="187045" y="129768"/>
                  </a:lnTo>
                  <a:lnTo>
                    <a:pt x="219046" y="129768"/>
                  </a:lnTo>
                  <a:lnTo>
                    <a:pt x="218790" y="128968"/>
                  </a:lnTo>
                  <a:close/>
                </a:path>
                <a:path w="334009" h="149859">
                  <a:moveTo>
                    <a:pt x="219046" y="129768"/>
                  </a:moveTo>
                  <a:lnTo>
                    <a:pt x="187045" y="129768"/>
                  </a:lnTo>
                  <a:lnTo>
                    <a:pt x="190207" y="139763"/>
                  </a:lnTo>
                  <a:lnTo>
                    <a:pt x="190501" y="141757"/>
                  </a:lnTo>
                  <a:lnTo>
                    <a:pt x="191782" y="149288"/>
                  </a:lnTo>
                  <a:lnTo>
                    <a:pt x="228053" y="149288"/>
                  </a:lnTo>
                  <a:lnTo>
                    <a:pt x="222631" y="139877"/>
                  </a:lnTo>
                  <a:lnTo>
                    <a:pt x="221399" y="136740"/>
                  </a:lnTo>
                  <a:lnTo>
                    <a:pt x="220817" y="135179"/>
                  </a:lnTo>
                  <a:lnTo>
                    <a:pt x="219046" y="129768"/>
                  </a:lnTo>
                  <a:close/>
                </a:path>
                <a:path w="334009" h="149859">
                  <a:moveTo>
                    <a:pt x="310463" y="86055"/>
                  </a:moveTo>
                  <a:lnTo>
                    <a:pt x="278917" y="86055"/>
                  </a:lnTo>
                  <a:lnTo>
                    <a:pt x="285965" y="108805"/>
                  </a:lnTo>
                  <a:lnTo>
                    <a:pt x="291154" y="125676"/>
                  </a:lnTo>
                  <a:lnTo>
                    <a:pt x="294233" y="135928"/>
                  </a:lnTo>
                  <a:lnTo>
                    <a:pt x="295837" y="141592"/>
                  </a:lnTo>
                  <a:lnTo>
                    <a:pt x="295923" y="143852"/>
                  </a:lnTo>
                  <a:lnTo>
                    <a:pt x="296024" y="149288"/>
                  </a:lnTo>
                  <a:lnTo>
                    <a:pt x="333870" y="149288"/>
                  </a:lnTo>
                  <a:lnTo>
                    <a:pt x="328249" y="138785"/>
                  </a:lnTo>
                  <a:lnTo>
                    <a:pt x="327718" y="137350"/>
                  </a:lnTo>
                  <a:lnTo>
                    <a:pt x="320652" y="117467"/>
                  </a:lnTo>
                  <a:lnTo>
                    <a:pt x="313105" y="94051"/>
                  </a:lnTo>
                  <a:lnTo>
                    <a:pt x="310463" y="86055"/>
                  </a:lnTo>
                  <a:close/>
                </a:path>
                <a:path w="334009" h="149859">
                  <a:moveTo>
                    <a:pt x="218213" y="86880"/>
                  </a:moveTo>
                  <a:lnTo>
                    <a:pt x="172275" y="86880"/>
                  </a:lnTo>
                  <a:lnTo>
                    <a:pt x="178485" y="105727"/>
                  </a:lnTo>
                  <a:lnTo>
                    <a:pt x="179514" y="106819"/>
                  </a:lnTo>
                  <a:lnTo>
                    <a:pt x="168478" y="121970"/>
                  </a:lnTo>
                  <a:lnTo>
                    <a:pt x="216551" y="121970"/>
                  </a:lnTo>
                  <a:lnTo>
                    <a:pt x="209346" y="99453"/>
                  </a:lnTo>
                  <a:lnTo>
                    <a:pt x="218213" y="86880"/>
                  </a:lnTo>
                  <a:close/>
                </a:path>
                <a:path w="334009" h="149859">
                  <a:moveTo>
                    <a:pt x="177812" y="0"/>
                  </a:moveTo>
                  <a:lnTo>
                    <a:pt x="141795" y="0"/>
                  </a:lnTo>
                  <a:lnTo>
                    <a:pt x="143141" y="1536"/>
                  </a:lnTo>
                  <a:lnTo>
                    <a:pt x="147360" y="11988"/>
                  </a:lnTo>
                  <a:lnTo>
                    <a:pt x="165061" y="66509"/>
                  </a:lnTo>
                  <a:lnTo>
                    <a:pt x="154673" y="79794"/>
                  </a:lnTo>
                  <a:lnTo>
                    <a:pt x="308395" y="79794"/>
                  </a:lnTo>
                  <a:lnTo>
                    <a:pt x="307510" y="77114"/>
                  </a:lnTo>
                  <a:lnTo>
                    <a:pt x="201917" y="77114"/>
                  </a:lnTo>
                  <a:lnTo>
                    <a:pt x="201917" y="76974"/>
                  </a:lnTo>
                  <a:lnTo>
                    <a:pt x="201295" y="74714"/>
                  </a:lnTo>
                  <a:lnTo>
                    <a:pt x="199867" y="69737"/>
                  </a:lnTo>
                  <a:lnTo>
                    <a:pt x="197180" y="60591"/>
                  </a:lnTo>
                  <a:lnTo>
                    <a:pt x="211670" y="42176"/>
                  </a:lnTo>
                  <a:lnTo>
                    <a:pt x="188188" y="42176"/>
                  </a:lnTo>
                  <a:lnTo>
                    <a:pt x="184091" y="27508"/>
                  </a:lnTo>
                  <a:lnTo>
                    <a:pt x="181046" y="16753"/>
                  </a:lnTo>
                  <a:lnTo>
                    <a:pt x="178993" y="9791"/>
                  </a:lnTo>
                  <a:lnTo>
                    <a:pt x="177586" y="5448"/>
                  </a:lnTo>
                  <a:lnTo>
                    <a:pt x="177600" y="4013"/>
                  </a:lnTo>
                  <a:lnTo>
                    <a:pt x="177812" y="0"/>
                  </a:lnTo>
                  <a:close/>
                </a:path>
                <a:path w="334009" h="149859">
                  <a:moveTo>
                    <a:pt x="286804" y="0"/>
                  </a:moveTo>
                  <a:lnTo>
                    <a:pt x="257517" y="0"/>
                  </a:lnTo>
                  <a:lnTo>
                    <a:pt x="255955" y="4178"/>
                  </a:lnTo>
                  <a:lnTo>
                    <a:pt x="253276" y="8013"/>
                  </a:lnTo>
                  <a:lnTo>
                    <a:pt x="229865" y="40727"/>
                  </a:lnTo>
                  <a:lnTo>
                    <a:pt x="203822" y="74714"/>
                  </a:lnTo>
                  <a:lnTo>
                    <a:pt x="201917" y="77114"/>
                  </a:lnTo>
                  <a:lnTo>
                    <a:pt x="307510" y="77114"/>
                  </a:lnTo>
                  <a:lnTo>
                    <a:pt x="306717" y="74714"/>
                  </a:lnTo>
                  <a:lnTo>
                    <a:pt x="304956" y="68605"/>
                  </a:lnTo>
                  <a:lnTo>
                    <a:pt x="232536" y="68605"/>
                  </a:lnTo>
                  <a:lnTo>
                    <a:pt x="262153" y="28536"/>
                  </a:lnTo>
                  <a:lnTo>
                    <a:pt x="262623" y="27508"/>
                  </a:lnTo>
                  <a:lnTo>
                    <a:pt x="293104" y="27508"/>
                  </a:lnTo>
                  <a:lnTo>
                    <a:pt x="288391" y="11163"/>
                  </a:lnTo>
                  <a:lnTo>
                    <a:pt x="287489" y="8737"/>
                  </a:lnTo>
                  <a:lnTo>
                    <a:pt x="286804" y="0"/>
                  </a:lnTo>
                  <a:close/>
                </a:path>
                <a:path w="334009" h="149859">
                  <a:moveTo>
                    <a:pt x="138496" y="27508"/>
                  </a:moveTo>
                  <a:lnTo>
                    <a:pt x="108585" y="27508"/>
                  </a:lnTo>
                  <a:lnTo>
                    <a:pt x="108686" y="29464"/>
                  </a:lnTo>
                  <a:lnTo>
                    <a:pt x="108394" y="34988"/>
                  </a:lnTo>
                  <a:lnTo>
                    <a:pt x="118592" y="68605"/>
                  </a:lnTo>
                  <a:lnTo>
                    <a:pt x="151120" y="68605"/>
                  </a:lnTo>
                  <a:lnTo>
                    <a:pt x="144792" y="48064"/>
                  </a:lnTo>
                  <a:lnTo>
                    <a:pt x="138496" y="27508"/>
                  </a:lnTo>
                  <a:close/>
                </a:path>
                <a:path w="334009" h="149859">
                  <a:moveTo>
                    <a:pt x="293104" y="27508"/>
                  </a:moveTo>
                  <a:lnTo>
                    <a:pt x="262623" y="27508"/>
                  </a:lnTo>
                  <a:lnTo>
                    <a:pt x="262699" y="29464"/>
                  </a:lnTo>
                  <a:lnTo>
                    <a:pt x="262420" y="34988"/>
                  </a:lnTo>
                  <a:lnTo>
                    <a:pt x="264399" y="42768"/>
                  </a:lnTo>
                  <a:lnTo>
                    <a:pt x="265649" y="46985"/>
                  </a:lnTo>
                  <a:lnTo>
                    <a:pt x="268207" y="55001"/>
                  </a:lnTo>
                  <a:lnTo>
                    <a:pt x="272618" y="68605"/>
                  </a:lnTo>
                  <a:lnTo>
                    <a:pt x="304956" y="68605"/>
                  </a:lnTo>
                  <a:lnTo>
                    <a:pt x="293104" y="27508"/>
                  </a:lnTo>
                  <a:close/>
                </a:path>
                <a:path w="334009" h="149859">
                  <a:moveTo>
                    <a:pt x="247243" y="0"/>
                  </a:moveTo>
                  <a:lnTo>
                    <a:pt x="217220" y="0"/>
                  </a:lnTo>
                  <a:lnTo>
                    <a:pt x="216890" y="5448"/>
                  </a:lnTo>
                  <a:lnTo>
                    <a:pt x="214198" y="9156"/>
                  </a:lnTo>
                  <a:lnTo>
                    <a:pt x="212984" y="10915"/>
                  </a:lnTo>
                  <a:lnTo>
                    <a:pt x="209870" y="14941"/>
                  </a:lnTo>
                  <a:lnTo>
                    <a:pt x="188188" y="42176"/>
                  </a:lnTo>
                  <a:lnTo>
                    <a:pt x="211670" y="42176"/>
                  </a:lnTo>
                  <a:lnTo>
                    <a:pt x="241757" y="4013"/>
                  </a:lnTo>
                  <a:lnTo>
                    <a:pt x="247243" y="0"/>
                  </a:lnTo>
                  <a:close/>
                </a:path>
              </a:pathLst>
            </a:custGeom>
            <a:solidFill>
              <a:srgbClr val="FFFFFF"/>
            </a:solidFill>
          </p:spPr>
          <p:txBody>
            <a:bodyPr wrap="square" lIns="0" tIns="0" rIns="0" bIns="0" rtlCol="0"/>
            <a:lstStyle/>
            <a:p>
              <a:endParaRPr/>
            </a:p>
          </p:txBody>
        </p:sp>
      </p:grpSp>
      <p:pic>
        <p:nvPicPr>
          <p:cNvPr id="12" name="object 12"/>
          <p:cNvPicPr/>
          <p:nvPr/>
        </p:nvPicPr>
        <p:blipFill>
          <a:blip r:embed="rId12" cstate="print"/>
          <a:stretch>
            <a:fillRect/>
          </a:stretch>
        </p:blipFill>
        <p:spPr>
          <a:xfrm>
            <a:off x="661652" y="212458"/>
            <a:ext cx="990761" cy="368936"/>
          </a:xfrm>
          <a:prstGeom prst="rect">
            <a:avLst/>
          </a:prstGeom>
        </p:spPr>
      </p:pic>
      <p:sp>
        <p:nvSpPr>
          <p:cNvPr id="13" name="object 13"/>
          <p:cNvSpPr txBox="1"/>
          <p:nvPr/>
        </p:nvSpPr>
        <p:spPr>
          <a:xfrm>
            <a:off x="179997" y="1656003"/>
            <a:ext cx="7200265"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Monthly</a:t>
            </a:r>
            <a:r>
              <a:rPr sz="1300" b="1" spc="-15" dirty="0">
                <a:solidFill>
                  <a:srgbClr val="4876B9"/>
                </a:solidFill>
                <a:latin typeface="Calibri"/>
                <a:cs typeface="Calibri"/>
              </a:rPr>
              <a:t> </a:t>
            </a:r>
            <a:r>
              <a:rPr sz="1300" b="1" spc="-10" dirty="0">
                <a:solidFill>
                  <a:srgbClr val="4876B9"/>
                </a:solidFill>
                <a:latin typeface="Calibri"/>
                <a:cs typeface="Calibri"/>
              </a:rPr>
              <a:t>Commentary</a:t>
            </a:r>
            <a:endParaRPr sz="1300">
              <a:latin typeface="Calibri"/>
              <a:cs typeface="Calibri"/>
            </a:endParaRPr>
          </a:p>
        </p:txBody>
      </p:sp>
      <p:sp>
        <p:nvSpPr>
          <p:cNvPr id="14" name="object 14"/>
          <p:cNvSpPr txBox="1"/>
          <p:nvPr/>
        </p:nvSpPr>
        <p:spPr>
          <a:xfrm>
            <a:off x="3869994" y="4680001"/>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Currency</a:t>
            </a:r>
            <a:r>
              <a:rPr sz="1300" b="1" spc="-25" dirty="0">
                <a:solidFill>
                  <a:srgbClr val="4876B9"/>
                </a:solidFill>
                <a:latin typeface="Calibri"/>
                <a:cs typeface="Calibri"/>
              </a:rPr>
              <a:t> </a:t>
            </a:r>
            <a:r>
              <a:rPr sz="1300" b="1" dirty="0">
                <a:solidFill>
                  <a:srgbClr val="4876B9"/>
                </a:solidFill>
                <a:latin typeface="Calibri"/>
                <a:cs typeface="Calibri"/>
              </a:rPr>
              <a:t>and</a:t>
            </a:r>
            <a:r>
              <a:rPr sz="1300" b="1" spc="-20" dirty="0">
                <a:solidFill>
                  <a:srgbClr val="4876B9"/>
                </a:solidFill>
                <a:latin typeface="Calibri"/>
                <a:cs typeface="Calibri"/>
              </a:rPr>
              <a:t> </a:t>
            </a:r>
            <a:r>
              <a:rPr sz="1300" b="1" spc="-10" dirty="0">
                <a:solidFill>
                  <a:srgbClr val="4876B9"/>
                </a:solidFill>
                <a:latin typeface="Calibri"/>
                <a:cs typeface="Calibri"/>
              </a:rPr>
              <a:t>Geography</a:t>
            </a:r>
            <a:r>
              <a:rPr sz="1300" b="1" spc="-20" dirty="0">
                <a:solidFill>
                  <a:srgbClr val="4876B9"/>
                </a:solidFill>
                <a:latin typeface="Calibri"/>
                <a:cs typeface="Calibri"/>
              </a:rPr>
              <a:t> </a:t>
            </a:r>
            <a:r>
              <a:rPr sz="1300" b="1" dirty="0">
                <a:solidFill>
                  <a:srgbClr val="4876B9"/>
                </a:solidFill>
                <a:latin typeface="Calibri"/>
                <a:cs typeface="Calibri"/>
              </a:rPr>
              <a:t>exposures</a:t>
            </a:r>
            <a:r>
              <a:rPr sz="1300" b="1" spc="-20" dirty="0">
                <a:solidFill>
                  <a:srgbClr val="4876B9"/>
                </a:solidFill>
                <a:latin typeface="Calibri"/>
                <a:cs typeface="Calibri"/>
              </a:rPr>
              <a:t> </a:t>
            </a:r>
            <a:r>
              <a:rPr sz="1300" b="1" spc="-25" dirty="0">
                <a:solidFill>
                  <a:srgbClr val="4876B9"/>
                </a:solidFill>
                <a:latin typeface="Calibri"/>
                <a:cs typeface="Calibri"/>
              </a:rPr>
              <a:t>(%)</a:t>
            </a:r>
            <a:endParaRPr sz="1300">
              <a:latin typeface="Calibri"/>
              <a:cs typeface="Calibri"/>
            </a:endParaRPr>
          </a:p>
        </p:txBody>
      </p:sp>
      <p:sp>
        <p:nvSpPr>
          <p:cNvPr id="15" name="object 15"/>
          <p:cNvSpPr txBox="1"/>
          <p:nvPr/>
        </p:nvSpPr>
        <p:spPr>
          <a:xfrm>
            <a:off x="179997"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30" dirty="0">
                <a:solidFill>
                  <a:srgbClr val="4876B9"/>
                </a:solidFill>
                <a:latin typeface="Calibri"/>
                <a:cs typeface="Calibri"/>
              </a:rPr>
              <a:t> </a:t>
            </a:r>
            <a:r>
              <a:rPr sz="1300" b="1" dirty="0">
                <a:solidFill>
                  <a:srgbClr val="4876B9"/>
                </a:solidFill>
                <a:latin typeface="Calibri"/>
                <a:cs typeface="Calibri"/>
              </a:rPr>
              <a:t>Composition</a:t>
            </a:r>
            <a:r>
              <a:rPr sz="1300" b="1" spc="-25" dirty="0">
                <a:solidFill>
                  <a:srgbClr val="4876B9"/>
                </a:solidFill>
                <a:latin typeface="Calibri"/>
                <a:cs typeface="Calibri"/>
              </a:rPr>
              <a:t> </a:t>
            </a:r>
            <a:r>
              <a:rPr sz="1300" b="1" dirty="0">
                <a:solidFill>
                  <a:srgbClr val="4876B9"/>
                </a:solidFill>
                <a:latin typeface="Calibri"/>
                <a:cs typeface="Calibri"/>
              </a:rPr>
              <a:t>by</a:t>
            </a:r>
            <a:r>
              <a:rPr sz="1300" b="1" spc="-25" dirty="0">
                <a:solidFill>
                  <a:srgbClr val="4876B9"/>
                </a:solidFill>
                <a:latin typeface="Calibri"/>
                <a:cs typeface="Calibri"/>
              </a:rPr>
              <a:t> </a:t>
            </a:r>
            <a:r>
              <a:rPr sz="1300" b="1" dirty="0">
                <a:solidFill>
                  <a:srgbClr val="4876B9"/>
                </a:solidFill>
                <a:latin typeface="Calibri"/>
                <a:cs typeface="Calibri"/>
              </a:rPr>
              <a:t>Asset</a:t>
            </a:r>
            <a:r>
              <a:rPr sz="1300" b="1" spc="-25" dirty="0">
                <a:solidFill>
                  <a:srgbClr val="4876B9"/>
                </a:solidFill>
                <a:latin typeface="Calibri"/>
                <a:cs typeface="Calibri"/>
              </a:rPr>
              <a:t> </a:t>
            </a:r>
            <a:r>
              <a:rPr sz="1300" b="1" spc="-20" dirty="0">
                <a:solidFill>
                  <a:srgbClr val="4876B9"/>
                </a:solidFill>
                <a:latin typeface="Calibri"/>
                <a:cs typeface="Calibri"/>
              </a:rPr>
              <a:t>Type</a:t>
            </a:r>
            <a:endParaRPr sz="1300">
              <a:latin typeface="Calibri"/>
              <a:cs typeface="Calibri"/>
            </a:endParaRPr>
          </a:p>
        </p:txBody>
      </p:sp>
      <p:sp>
        <p:nvSpPr>
          <p:cNvPr id="16" name="object 16"/>
          <p:cNvSpPr txBox="1"/>
          <p:nvPr/>
        </p:nvSpPr>
        <p:spPr>
          <a:xfrm>
            <a:off x="3869994"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Last</a:t>
            </a:r>
            <a:r>
              <a:rPr sz="1300" b="1" spc="-25" dirty="0">
                <a:solidFill>
                  <a:srgbClr val="4876B9"/>
                </a:solidFill>
                <a:latin typeface="Calibri"/>
                <a:cs typeface="Calibri"/>
              </a:rPr>
              <a:t> </a:t>
            </a:r>
            <a:r>
              <a:rPr sz="1300" b="1" dirty="0">
                <a:solidFill>
                  <a:srgbClr val="4876B9"/>
                </a:solidFill>
                <a:latin typeface="Calibri"/>
                <a:cs typeface="Calibri"/>
              </a:rPr>
              <a:t>Eighteen</a:t>
            </a:r>
            <a:r>
              <a:rPr sz="1300" b="1" spc="-10" dirty="0">
                <a:solidFill>
                  <a:srgbClr val="4876B9"/>
                </a:solidFill>
                <a:latin typeface="Calibri"/>
                <a:cs typeface="Calibri"/>
              </a:rPr>
              <a:t> </a:t>
            </a:r>
            <a:r>
              <a:rPr sz="1300" b="1" dirty="0">
                <a:solidFill>
                  <a:srgbClr val="4876B9"/>
                </a:solidFill>
                <a:latin typeface="Calibri"/>
                <a:cs typeface="Calibri"/>
              </a:rPr>
              <a:t>Months</a:t>
            </a:r>
            <a:r>
              <a:rPr sz="1300" b="1" spc="-10" dirty="0">
                <a:solidFill>
                  <a:srgbClr val="4876B9"/>
                </a:solidFill>
                <a:latin typeface="Calibri"/>
                <a:cs typeface="Calibri"/>
              </a:rPr>
              <a:t> Performance</a:t>
            </a:r>
            <a:r>
              <a:rPr sz="1300" b="1" spc="-15" dirty="0">
                <a:solidFill>
                  <a:srgbClr val="4876B9"/>
                </a:solidFill>
                <a:latin typeface="Calibri"/>
                <a:cs typeface="Calibri"/>
              </a:rPr>
              <a:t> </a:t>
            </a:r>
            <a:r>
              <a:rPr sz="1300" b="1" spc="-10" dirty="0">
                <a:solidFill>
                  <a:srgbClr val="4876B9"/>
                </a:solidFill>
                <a:latin typeface="Calibri"/>
                <a:cs typeface="Calibri"/>
              </a:rPr>
              <a:t>Attribution</a:t>
            </a:r>
            <a:endParaRPr sz="1300">
              <a:latin typeface="Calibri"/>
              <a:cs typeface="Calibri"/>
            </a:endParaRPr>
          </a:p>
        </p:txBody>
      </p:sp>
      <p:grpSp>
        <p:nvGrpSpPr>
          <p:cNvPr id="17" name="object 17"/>
          <p:cNvGrpSpPr/>
          <p:nvPr/>
        </p:nvGrpSpPr>
        <p:grpSpPr>
          <a:xfrm>
            <a:off x="0" y="756005"/>
            <a:ext cx="7560309" cy="720090"/>
            <a:chOff x="0" y="756005"/>
            <a:chExt cx="7560309" cy="720090"/>
          </a:xfrm>
        </p:grpSpPr>
        <p:sp>
          <p:nvSpPr>
            <p:cNvPr id="18" name="object 18"/>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9" name="object 19"/>
            <p:cNvPicPr/>
            <p:nvPr/>
          </p:nvPicPr>
          <p:blipFill>
            <a:blip r:embed="rId13" cstate="print"/>
            <a:stretch>
              <a:fillRect/>
            </a:stretch>
          </p:blipFill>
          <p:spPr>
            <a:xfrm>
              <a:off x="6464465" y="757174"/>
              <a:ext cx="1095527" cy="718832"/>
            </a:xfrm>
            <a:prstGeom prst="rect">
              <a:avLst/>
            </a:prstGeom>
          </p:spPr>
        </p:pic>
      </p:grpSp>
      <p:sp>
        <p:nvSpPr>
          <p:cNvPr id="20" name="object 20"/>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sp>
        <p:nvSpPr>
          <p:cNvPr id="21" name="object 21"/>
          <p:cNvSpPr txBox="1"/>
          <p:nvPr/>
        </p:nvSpPr>
        <p:spPr>
          <a:xfrm>
            <a:off x="3869994"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sp>
        <p:nvSpPr>
          <p:cNvPr id="22" name="object 22"/>
          <p:cNvSpPr txBox="1"/>
          <p:nvPr/>
        </p:nvSpPr>
        <p:spPr>
          <a:xfrm>
            <a:off x="179997"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71550">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3869994"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35355">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5" name="object 21">
            <a:extLst>
              <a:ext uri="{FF2B5EF4-FFF2-40B4-BE49-F238E27FC236}">
                <a16:creationId xmlns:a16="http://schemas.microsoft.com/office/drawing/2014/main" id="{CBFDF9BF-9AA7-1263-BB44-765AFE3C916F}"/>
              </a:ext>
            </a:extLst>
          </p:cNvPr>
          <p:cNvSpPr txBox="1"/>
          <p:nvPr/>
        </p:nvSpPr>
        <p:spPr>
          <a:xfrm>
            <a:off x="5632401"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pic>
        <p:nvPicPr>
          <p:cNvPr id="4" name="Picture 3">
            <a:extLst>
              <a:ext uri="{FF2B5EF4-FFF2-40B4-BE49-F238E27FC236}">
                <a16:creationId xmlns:a16="http://schemas.microsoft.com/office/drawing/2014/main" id="{A60A32EB-1BC9-8216-DCF0-91A5F3E8F135}"/>
              </a:ext>
            </a:extLst>
          </p:cNvPr>
          <p:cNvPicPr>
            <a:picLocks noChangeAspect="1"/>
          </p:cNvPicPr>
          <p:nvPr>
            <p:custDataLst>
              <p:tags r:id="rId1"/>
            </p:custDataLst>
          </p:nvPr>
        </p:nvPicPr>
        <p:blipFill>
          <a:blip r:embed="rId14"/>
          <a:stretch>
            <a:fillRect/>
          </a:stretch>
        </p:blipFill>
        <p:spPr>
          <a:xfrm>
            <a:off x="3869993" y="5025521"/>
            <a:ext cx="1756800" cy="1612427"/>
          </a:xfrm>
          <a:prstGeom prst="rect">
            <a:avLst/>
          </a:prstGeom>
        </p:spPr>
      </p:pic>
      <p:pic>
        <p:nvPicPr>
          <p:cNvPr id="6" name="Picture 5">
            <a:extLst>
              <a:ext uri="{FF2B5EF4-FFF2-40B4-BE49-F238E27FC236}">
                <a16:creationId xmlns:a16="http://schemas.microsoft.com/office/drawing/2014/main" id="{42E0D54B-7D87-4C30-FFD8-C08FB786C0AE}"/>
              </a:ext>
            </a:extLst>
          </p:cNvPr>
          <p:cNvPicPr>
            <a:picLocks noChangeAspect="1"/>
          </p:cNvPicPr>
          <p:nvPr>
            <p:custDataLst>
              <p:tags r:id="rId2"/>
            </p:custDataLst>
          </p:nvPr>
        </p:nvPicPr>
        <p:blipFill>
          <a:blip r:embed="rId15"/>
          <a:stretch>
            <a:fillRect/>
          </a:stretch>
        </p:blipFill>
        <p:spPr>
          <a:xfrm>
            <a:off x="5660607" y="5086219"/>
            <a:ext cx="1756800" cy="1619550"/>
          </a:xfrm>
          <a:prstGeom prst="rect">
            <a:avLst/>
          </a:prstGeom>
        </p:spPr>
      </p:pic>
      <p:pic>
        <p:nvPicPr>
          <p:cNvPr id="24" name="Picture 23">
            <a:extLst>
              <a:ext uri="{FF2B5EF4-FFF2-40B4-BE49-F238E27FC236}">
                <a16:creationId xmlns:a16="http://schemas.microsoft.com/office/drawing/2014/main" id="{189E7715-4083-7604-B852-AF3FE533233E}"/>
              </a:ext>
            </a:extLst>
          </p:cNvPr>
          <p:cNvPicPr>
            <a:picLocks noChangeAspect="1"/>
          </p:cNvPicPr>
          <p:nvPr>
            <p:custDataLst>
              <p:tags r:id="rId3"/>
            </p:custDataLst>
          </p:nvPr>
        </p:nvPicPr>
        <p:blipFill>
          <a:blip r:embed="rId16"/>
          <a:stretch>
            <a:fillRect/>
          </a:stretch>
        </p:blipFill>
        <p:spPr>
          <a:xfrm>
            <a:off x="3869995" y="7344003"/>
            <a:ext cx="3510279" cy="2814341"/>
          </a:xfrm>
          <a:prstGeom prst="rect">
            <a:avLst/>
          </a:prstGeom>
        </p:spPr>
      </p:pic>
      <p:pic>
        <p:nvPicPr>
          <p:cNvPr id="26" name="Picture 25">
            <a:extLst>
              <a:ext uri="{FF2B5EF4-FFF2-40B4-BE49-F238E27FC236}">
                <a16:creationId xmlns:a16="http://schemas.microsoft.com/office/drawing/2014/main" id="{6FD64F7C-D048-5DD4-F2A2-70FA04B884DB}"/>
              </a:ext>
            </a:extLst>
          </p:cNvPr>
          <p:cNvPicPr>
            <a:picLocks noChangeAspect="1"/>
          </p:cNvPicPr>
          <p:nvPr>
            <p:custDataLst>
              <p:tags r:id="rId4"/>
            </p:custDataLst>
          </p:nvPr>
        </p:nvPicPr>
        <p:blipFill>
          <a:blip r:embed="rId17"/>
          <a:stretch>
            <a:fillRect/>
          </a:stretch>
        </p:blipFill>
        <p:spPr>
          <a:xfrm>
            <a:off x="3866400" y="10414809"/>
            <a:ext cx="3513600" cy="101980"/>
          </a:xfrm>
          <a:prstGeom prst="rect">
            <a:avLst/>
          </a:prstGeom>
        </p:spPr>
      </p:pic>
      <p:pic>
        <p:nvPicPr>
          <p:cNvPr id="27" name="Picture 26">
            <a:extLst>
              <a:ext uri="{FF2B5EF4-FFF2-40B4-BE49-F238E27FC236}">
                <a16:creationId xmlns:a16="http://schemas.microsoft.com/office/drawing/2014/main" id="{C9A2B6A4-E78A-1E0E-3475-981023455E92}"/>
              </a:ext>
            </a:extLst>
          </p:cNvPr>
          <p:cNvPicPr>
            <a:picLocks noChangeAspect="1"/>
          </p:cNvPicPr>
          <p:nvPr>
            <p:custDataLst>
              <p:tags r:id="rId5"/>
            </p:custDataLst>
          </p:nvPr>
        </p:nvPicPr>
        <p:blipFill>
          <a:blip r:embed="rId18"/>
          <a:stretch>
            <a:fillRect/>
          </a:stretch>
        </p:blipFill>
        <p:spPr>
          <a:xfrm>
            <a:off x="3857284" y="6718300"/>
            <a:ext cx="3505200" cy="217612"/>
          </a:xfrm>
          <a:prstGeom prst="rect">
            <a:avLst/>
          </a:prstGeom>
        </p:spPr>
      </p:pic>
      <p:pic>
        <p:nvPicPr>
          <p:cNvPr id="28" name="Picture 27">
            <a:extLst>
              <a:ext uri="{FF2B5EF4-FFF2-40B4-BE49-F238E27FC236}">
                <a16:creationId xmlns:a16="http://schemas.microsoft.com/office/drawing/2014/main" id="{C0A8E176-7B34-D81C-F98D-B60EBE0CAAEE}"/>
              </a:ext>
            </a:extLst>
          </p:cNvPr>
          <p:cNvPicPr>
            <a:picLocks noChangeAspect="1"/>
          </p:cNvPicPr>
          <p:nvPr>
            <p:custDataLst>
              <p:tags r:id="rId6"/>
            </p:custDataLst>
          </p:nvPr>
        </p:nvPicPr>
        <p:blipFill>
          <a:blip r:embed="rId19"/>
          <a:stretch>
            <a:fillRect/>
          </a:stretch>
        </p:blipFill>
        <p:spPr>
          <a:xfrm>
            <a:off x="4006862" y="10223500"/>
            <a:ext cx="2600325" cy="135008"/>
          </a:xfrm>
          <a:prstGeom prst="rect">
            <a:avLst/>
          </a:prstGeom>
        </p:spPr>
      </p:pic>
      <p:pic>
        <p:nvPicPr>
          <p:cNvPr id="29" name="Picture 28">
            <a:extLst>
              <a:ext uri="{FF2B5EF4-FFF2-40B4-BE49-F238E27FC236}">
                <a16:creationId xmlns:a16="http://schemas.microsoft.com/office/drawing/2014/main" id="{59D5F443-6AFF-B0D8-40B0-C7EB559ED04D}"/>
              </a:ext>
            </a:extLst>
          </p:cNvPr>
          <p:cNvPicPr>
            <a:picLocks noChangeAspect="1"/>
          </p:cNvPicPr>
          <p:nvPr>
            <p:custDataLst>
              <p:tags r:id="rId7"/>
            </p:custDataLst>
          </p:nvPr>
        </p:nvPicPr>
        <p:blipFill>
          <a:blip r:embed="rId20"/>
          <a:stretch>
            <a:fillRect/>
          </a:stretch>
        </p:blipFill>
        <p:spPr>
          <a:xfrm>
            <a:off x="233762" y="7332330"/>
            <a:ext cx="3436959" cy="2695479"/>
          </a:xfrm>
          <a:prstGeom prst="rect">
            <a:avLst/>
          </a:prstGeom>
        </p:spPr>
      </p:pic>
      <p:pic>
        <p:nvPicPr>
          <p:cNvPr id="30" name="Picture 29">
            <a:extLst>
              <a:ext uri="{FF2B5EF4-FFF2-40B4-BE49-F238E27FC236}">
                <a16:creationId xmlns:a16="http://schemas.microsoft.com/office/drawing/2014/main" id="{71A13FA5-39E0-6553-0B7F-13CF6FFCCC4B}"/>
              </a:ext>
            </a:extLst>
          </p:cNvPr>
          <p:cNvPicPr>
            <a:picLocks noChangeAspect="1"/>
          </p:cNvPicPr>
          <p:nvPr>
            <p:custDataLst>
              <p:tags r:id="rId8"/>
            </p:custDataLst>
          </p:nvPr>
        </p:nvPicPr>
        <p:blipFill>
          <a:blip r:embed="rId21"/>
          <a:stretch>
            <a:fillRect/>
          </a:stretch>
        </p:blipFill>
        <p:spPr>
          <a:xfrm>
            <a:off x="176227" y="10093341"/>
            <a:ext cx="2000250" cy="103852"/>
          </a:xfrm>
          <a:prstGeom prst="rect">
            <a:avLst/>
          </a:prstGeom>
        </p:spPr>
      </p:pic>
      <p:pic>
        <p:nvPicPr>
          <p:cNvPr id="31" name="Picture 30">
            <a:extLst>
              <a:ext uri="{FF2B5EF4-FFF2-40B4-BE49-F238E27FC236}">
                <a16:creationId xmlns:a16="http://schemas.microsoft.com/office/drawing/2014/main" id="{F66DE634-9A66-4D2E-2FF0-08C00EE5E7D0}"/>
              </a:ext>
            </a:extLst>
          </p:cNvPr>
          <p:cNvPicPr>
            <a:picLocks noChangeAspect="1"/>
          </p:cNvPicPr>
          <p:nvPr>
            <p:custDataLst>
              <p:tags r:id="rId9"/>
            </p:custDataLst>
          </p:nvPr>
        </p:nvPicPr>
        <p:blipFill>
          <a:blip r:embed="rId22"/>
          <a:stretch>
            <a:fillRect/>
          </a:stretch>
        </p:blipFill>
        <p:spPr>
          <a:xfrm>
            <a:off x="1921696" y="1173143"/>
            <a:ext cx="2619375" cy="20898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7299" y="1598852"/>
            <a:ext cx="7228205" cy="6835140"/>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343B3C"/>
                </a:solidFill>
                <a:latin typeface="Calibri"/>
                <a:cs typeface="Calibri"/>
              </a:rPr>
              <a:t>Important</a:t>
            </a:r>
            <a:r>
              <a:rPr sz="1400" b="1" spc="-30" dirty="0">
                <a:solidFill>
                  <a:srgbClr val="343B3C"/>
                </a:solidFill>
                <a:latin typeface="Calibri"/>
                <a:cs typeface="Calibri"/>
              </a:rPr>
              <a:t> </a:t>
            </a:r>
            <a:r>
              <a:rPr sz="1400" b="1" spc="-10" dirty="0">
                <a:solidFill>
                  <a:srgbClr val="343B3C"/>
                </a:solidFill>
                <a:latin typeface="Calibri"/>
                <a:cs typeface="Calibri"/>
              </a:rPr>
              <a:t>Information</a:t>
            </a:r>
            <a:endParaRPr sz="1400">
              <a:latin typeface="Calibri"/>
              <a:cs typeface="Calibri"/>
            </a:endParaRPr>
          </a:p>
          <a:p>
            <a:pPr marL="12700" marR="5080" algn="just">
              <a:lnSpc>
                <a:spcPct val="100000"/>
              </a:lnSpc>
              <a:spcBef>
                <a:spcPts val="1120"/>
              </a:spcBef>
            </a:pP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published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(“AXA</a:t>
            </a:r>
            <a:r>
              <a:rPr sz="1000" b="0" spc="-1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its</a:t>
            </a:r>
            <a:r>
              <a:rPr sz="1000" b="0" spc="-10" dirty="0">
                <a:solidFill>
                  <a:srgbClr val="343B3C"/>
                </a:solidFill>
                <a:latin typeface="Calibri Light"/>
                <a:cs typeface="Calibri Light"/>
              </a:rPr>
              <a:t> </a:t>
            </a:r>
            <a:r>
              <a:rPr sz="1000" b="0" dirty="0">
                <a:solidFill>
                  <a:srgbClr val="343B3C"/>
                </a:solidFill>
                <a:latin typeface="Calibri Light"/>
                <a:cs typeface="Calibri Light"/>
              </a:rPr>
              <a:t>capacity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alternative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fund</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(within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meaning</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5" dirty="0">
                <a:solidFill>
                  <a:srgbClr val="343B3C"/>
                </a:solidFill>
                <a:latin typeface="Calibri Light"/>
                <a:cs typeface="Calibri Light"/>
              </a:rPr>
              <a:t> </a:t>
            </a:r>
            <a:r>
              <a:rPr sz="1000" b="0" dirty="0">
                <a:solidFill>
                  <a:srgbClr val="343B3C"/>
                </a:solidFill>
                <a:latin typeface="Calibri Light"/>
                <a:cs typeface="Calibri Light"/>
              </a:rPr>
              <a:t>2011/61/EU,</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20" dirty="0">
                <a:solidFill>
                  <a:srgbClr val="343B3C"/>
                </a:solidFill>
                <a:latin typeface="Calibri Light"/>
                <a:cs typeface="Calibri Light"/>
              </a:rPr>
              <a:t>“AIFM</a:t>
            </a:r>
            <a:r>
              <a:rPr sz="1000" b="0" spc="-25"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Volta</a:t>
            </a:r>
            <a:r>
              <a:rPr sz="1000" b="0" spc="-20" dirty="0">
                <a:solidFill>
                  <a:srgbClr val="343B3C"/>
                </a:solidFill>
                <a:latin typeface="Calibri Light"/>
                <a:cs typeface="Calibri Light"/>
              </a:rPr>
              <a:t> </a:t>
            </a:r>
            <a:r>
              <a:rPr sz="1000" b="0" dirty="0">
                <a:solidFill>
                  <a:srgbClr val="343B3C"/>
                </a:solidFill>
                <a:latin typeface="Calibri Light"/>
                <a:cs typeface="Calibri Light"/>
              </a:rPr>
              <a:t>Finance</a:t>
            </a:r>
            <a:r>
              <a:rPr sz="1000" b="0" spc="-25" dirty="0">
                <a:solidFill>
                  <a:srgbClr val="343B3C"/>
                </a:solidFill>
                <a:latin typeface="Calibri Light"/>
                <a:cs typeface="Calibri Light"/>
              </a:rPr>
              <a:t> </a:t>
            </a:r>
            <a:r>
              <a:rPr sz="1000" b="0" dirty="0">
                <a:solidFill>
                  <a:srgbClr val="343B3C"/>
                </a:solidFill>
                <a:latin typeface="Calibri Light"/>
                <a:cs typeface="Calibri Light"/>
              </a:rPr>
              <a:t>Limited</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5" dirty="0">
                <a:solidFill>
                  <a:srgbClr val="343B3C"/>
                </a:solidFill>
                <a:latin typeface="Calibri Light"/>
                <a:cs typeface="Calibri Light"/>
              </a:rPr>
              <a:t> </a:t>
            </a:r>
            <a:r>
              <a:rPr sz="1000" b="0" dirty="0">
                <a:solidFill>
                  <a:srgbClr val="343B3C"/>
                </a:solidFill>
                <a:latin typeface="Calibri Light"/>
                <a:cs typeface="Calibri Light"/>
              </a:rPr>
              <a:t>whose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25"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spc="-25" dirty="0">
                <a:solidFill>
                  <a:srgbClr val="343B3C"/>
                </a:solidFill>
                <a:latin typeface="Calibri Light"/>
                <a:cs typeface="Calibri Light"/>
              </a:rPr>
              <a:t>IM.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5" dirty="0">
                <a:solidFill>
                  <a:srgbClr val="343B3C"/>
                </a:solidFill>
                <a:latin typeface="Calibri Light"/>
                <a:cs typeface="Calibri Light"/>
              </a:rPr>
              <a:t> </a:t>
            </a:r>
            <a:r>
              <a:rPr sz="1000" b="0" dirty="0">
                <a:solidFill>
                  <a:srgbClr val="343B3C"/>
                </a:solidFill>
                <a:latin typeface="Calibri Light"/>
                <a:cs typeface="Calibri Light"/>
              </a:rPr>
              <a:t>only</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whom</a:t>
            </a:r>
            <a:r>
              <a:rPr sz="1000" b="0" spc="5" dirty="0">
                <a:solidFill>
                  <a:srgbClr val="343B3C"/>
                </a:solidFill>
                <a:latin typeface="Calibri Light"/>
                <a:cs typeface="Calibri Light"/>
              </a:rPr>
              <a:t> </a:t>
            </a:r>
            <a:r>
              <a:rPr sz="1000" b="0" dirty="0">
                <a:solidFill>
                  <a:srgbClr val="343B3C"/>
                </a:solidFill>
                <a:latin typeface="Calibri Light"/>
                <a:cs typeface="Calibri Light"/>
              </a:rPr>
              <a:t>it</a:t>
            </a:r>
            <a:r>
              <a:rPr sz="1000" b="0" spc="5" dirty="0">
                <a:solidFill>
                  <a:srgbClr val="343B3C"/>
                </a:solidFill>
                <a:latin typeface="Calibri Light"/>
                <a:cs typeface="Calibri Light"/>
              </a:rPr>
              <a:t> </a:t>
            </a:r>
            <a:r>
              <a:rPr sz="1000" b="0" dirty="0">
                <a:solidFill>
                  <a:srgbClr val="343B3C"/>
                </a:solidFill>
                <a:latin typeface="Calibri Light"/>
                <a:cs typeface="Calibri Light"/>
              </a:rPr>
              <a:t>has</a:t>
            </a:r>
            <a:r>
              <a:rPr sz="1000" b="0" spc="5" dirty="0">
                <a:solidFill>
                  <a:srgbClr val="343B3C"/>
                </a:solidFill>
                <a:latin typeface="Calibri Light"/>
                <a:cs typeface="Calibri Light"/>
              </a:rPr>
              <a:t> </a:t>
            </a:r>
            <a:r>
              <a:rPr sz="1000" b="0" dirty="0">
                <a:solidFill>
                  <a:srgbClr val="343B3C"/>
                </a:solidFill>
                <a:latin typeface="Calibri Light"/>
                <a:cs typeface="Calibri Light"/>
              </a:rPr>
              <a:t>been</a:t>
            </a:r>
            <a:r>
              <a:rPr sz="1000" b="0" spc="5" dirty="0">
                <a:solidFill>
                  <a:srgbClr val="343B3C"/>
                </a:solidFill>
                <a:latin typeface="Calibri Light"/>
                <a:cs typeface="Calibri Light"/>
              </a:rPr>
              <a:t> </a:t>
            </a:r>
            <a:r>
              <a:rPr sz="1000" b="0" dirty="0">
                <a:solidFill>
                  <a:srgbClr val="343B3C"/>
                </a:solidFill>
                <a:latin typeface="Calibri Light"/>
                <a:cs typeface="Calibri Light"/>
              </a:rPr>
              <a:t>delivered.</a:t>
            </a:r>
            <a:r>
              <a:rPr sz="1000" b="0" spc="5" dirty="0">
                <a:solidFill>
                  <a:srgbClr val="343B3C"/>
                </a:solidFill>
                <a:latin typeface="Calibri Light"/>
                <a:cs typeface="Calibri Light"/>
              </a:rPr>
              <a:t> </a:t>
            </a:r>
            <a:r>
              <a:rPr sz="1000" b="0" dirty="0">
                <a:solidFill>
                  <a:srgbClr val="343B3C"/>
                </a:solidFill>
                <a:latin typeface="Calibri Light"/>
                <a:cs typeface="Calibri Light"/>
              </a:rPr>
              <a:t>By</a:t>
            </a:r>
            <a:r>
              <a:rPr sz="1000" b="0" spc="5" dirty="0">
                <a:solidFill>
                  <a:srgbClr val="343B3C"/>
                </a:solidFill>
                <a:latin typeface="Calibri Light"/>
                <a:cs typeface="Calibri Light"/>
              </a:rPr>
              <a:t> </a:t>
            </a:r>
            <a:r>
              <a:rPr sz="1000" b="0" dirty="0">
                <a:solidFill>
                  <a:srgbClr val="343B3C"/>
                </a:solidFill>
                <a:latin typeface="Calibri Light"/>
                <a:cs typeface="Calibri Light"/>
              </a:rPr>
              <a:t>obtaining</a:t>
            </a:r>
            <a:r>
              <a:rPr sz="1000" b="0" spc="5" dirty="0">
                <a:solidFill>
                  <a:srgbClr val="343B3C"/>
                </a:solidFill>
                <a:latin typeface="Calibri Light"/>
                <a:cs typeface="Calibri Light"/>
              </a:rPr>
              <a:t> </a:t>
            </a:r>
            <a:r>
              <a:rPr sz="1000" b="0" dirty="0">
                <a:solidFill>
                  <a:srgbClr val="343B3C"/>
                </a:solidFill>
                <a:latin typeface="Calibri Light"/>
                <a:cs typeface="Calibri Light"/>
              </a:rPr>
              <a:t>access</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and</a:t>
            </a:r>
            <a:r>
              <a:rPr sz="1000" b="0" spc="5" dirty="0">
                <a:solidFill>
                  <a:srgbClr val="343B3C"/>
                </a:solidFill>
                <a:latin typeface="Calibri Light"/>
                <a:cs typeface="Calibri Light"/>
              </a:rPr>
              <a:t> </a:t>
            </a:r>
            <a:r>
              <a:rPr sz="1000" b="0" dirty="0">
                <a:solidFill>
                  <a:srgbClr val="343B3C"/>
                </a:solidFill>
                <a:latin typeface="Calibri Light"/>
                <a:cs typeface="Calibri Light"/>
              </a:rPr>
              <a:t>reviewing</a:t>
            </a:r>
            <a:r>
              <a:rPr sz="1000" b="0" spc="5" dirty="0">
                <a:solidFill>
                  <a:srgbClr val="343B3C"/>
                </a:solidFill>
                <a:latin typeface="Calibri Light"/>
                <a:cs typeface="Calibri Light"/>
              </a:rPr>
              <a:t> </a:t>
            </a:r>
            <a:r>
              <a:rPr sz="1000" b="0" dirty="0">
                <a:solidFill>
                  <a:srgbClr val="343B3C"/>
                </a:solidFill>
                <a:latin typeface="Calibri Light"/>
                <a:cs typeface="Calibri Light"/>
              </a:rPr>
              <a:t>this</a:t>
            </a:r>
            <a:r>
              <a:rPr sz="1000" b="0" spc="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report, </a:t>
            </a:r>
            <a:r>
              <a:rPr sz="1000" b="0" dirty="0">
                <a:solidFill>
                  <a:srgbClr val="343B3C"/>
                </a:solidFill>
                <a:latin typeface="Calibri Light"/>
                <a:cs typeface="Calibri Light"/>
              </a:rPr>
              <a:t>you</a:t>
            </a:r>
            <a:r>
              <a:rPr sz="1000" b="0" spc="70" dirty="0">
                <a:solidFill>
                  <a:srgbClr val="343B3C"/>
                </a:solidFill>
                <a:latin typeface="Calibri Light"/>
                <a:cs typeface="Calibri Light"/>
              </a:rPr>
              <a:t> </a:t>
            </a:r>
            <a:r>
              <a:rPr sz="1000" b="0" dirty="0">
                <a:solidFill>
                  <a:srgbClr val="343B3C"/>
                </a:solidFill>
                <a:latin typeface="Calibri Light"/>
                <a:cs typeface="Calibri Light"/>
              </a:rPr>
              <a:t>acknowledge</a:t>
            </a:r>
            <a:r>
              <a:rPr sz="1000" b="0" spc="75" dirty="0">
                <a:solidFill>
                  <a:srgbClr val="343B3C"/>
                </a:solidFill>
                <a:latin typeface="Calibri Light"/>
                <a:cs typeface="Calibri Light"/>
              </a:rPr>
              <a:t> </a:t>
            </a:r>
            <a:r>
              <a:rPr sz="1000" b="0" dirty="0">
                <a:solidFill>
                  <a:srgbClr val="343B3C"/>
                </a:solidFill>
                <a:latin typeface="Calibri Light"/>
                <a:cs typeface="Calibri Light"/>
              </a:rPr>
              <a:t>and</a:t>
            </a:r>
            <a:r>
              <a:rPr sz="1000" b="0" spc="75" dirty="0">
                <a:solidFill>
                  <a:srgbClr val="343B3C"/>
                </a:solidFill>
                <a:latin typeface="Calibri Light"/>
                <a:cs typeface="Calibri Light"/>
              </a:rPr>
              <a:t> </a:t>
            </a:r>
            <a:r>
              <a:rPr sz="1000" b="0" dirty="0">
                <a:solidFill>
                  <a:srgbClr val="343B3C"/>
                </a:solidFill>
                <a:latin typeface="Calibri Light"/>
                <a:cs typeface="Calibri Light"/>
              </a:rPr>
              <a:t>agree</a:t>
            </a:r>
            <a:r>
              <a:rPr sz="1000" b="0" spc="70" dirty="0">
                <a:solidFill>
                  <a:srgbClr val="343B3C"/>
                </a:solidFill>
                <a:latin typeface="Calibri Light"/>
                <a:cs typeface="Calibri Light"/>
              </a:rPr>
              <a:t> </a:t>
            </a:r>
            <a:r>
              <a:rPr sz="1000" b="0" dirty="0">
                <a:solidFill>
                  <a:srgbClr val="343B3C"/>
                </a:solidFill>
                <a:latin typeface="Calibri Light"/>
                <a:cs typeface="Calibri Light"/>
              </a:rPr>
              <a:t>to</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5" dirty="0">
                <a:solidFill>
                  <a:srgbClr val="343B3C"/>
                </a:solidFill>
                <a:latin typeface="Calibri Light"/>
                <a:cs typeface="Calibri Light"/>
              </a:rPr>
              <a:t> </a:t>
            </a:r>
            <a:r>
              <a:rPr sz="1000" b="0" dirty="0">
                <a:solidFill>
                  <a:srgbClr val="343B3C"/>
                </a:solidFill>
                <a:latin typeface="Calibri Light"/>
                <a:cs typeface="Calibri Light"/>
              </a:rPr>
              <a:t>bound</a:t>
            </a:r>
            <a:r>
              <a:rPr sz="1000" b="0" spc="70" dirty="0">
                <a:solidFill>
                  <a:srgbClr val="343B3C"/>
                </a:solidFill>
                <a:latin typeface="Calibri Light"/>
                <a:cs typeface="Calibri Light"/>
              </a:rPr>
              <a:t> </a:t>
            </a:r>
            <a:r>
              <a:rPr sz="1000" b="0" dirty="0">
                <a:solidFill>
                  <a:srgbClr val="343B3C"/>
                </a:solidFill>
                <a:latin typeface="Calibri Light"/>
                <a:cs typeface="Calibri Light"/>
              </a:rPr>
              <a:t>by</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dirty="0">
                <a:solidFill>
                  <a:srgbClr val="343B3C"/>
                </a:solidFill>
                <a:latin typeface="Calibri Light"/>
                <a:cs typeface="Calibri Light"/>
              </a:rPr>
              <a:t>following:</a:t>
            </a:r>
            <a:r>
              <a:rPr sz="1000" b="0" spc="70" dirty="0">
                <a:solidFill>
                  <a:srgbClr val="343B3C"/>
                </a:solidFill>
                <a:latin typeface="Calibri Light"/>
                <a:cs typeface="Calibri Light"/>
              </a:rPr>
              <a:t> </a:t>
            </a:r>
            <a:r>
              <a:rPr sz="1000" b="0" dirty="0">
                <a:solidFill>
                  <a:srgbClr val="343B3C"/>
                </a:solidFill>
                <a:latin typeface="Calibri Light"/>
                <a:cs typeface="Calibri Light"/>
              </a:rPr>
              <a:t>No</a:t>
            </a:r>
            <a:r>
              <a:rPr sz="1000" b="0" spc="75" dirty="0">
                <a:solidFill>
                  <a:srgbClr val="343B3C"/>
                </a:solidFill>
                <a:latin typeface="Calibri Light"/>
                <a:cs typeface="Calibri Light"/>
              </a:rPr>
              <a:t> </a:t>
            </a:r>
            <a:r>
              <a:rPr sz="1000" b="0" dirty="0">
                <a:solidFill>
                  <a:srgbClr val="343B3C"/>
                </a:solidFill>
                <a:latin typeface="Calibri Light"/>
                <a:cs typeface="Calibri Light"/>
              </a:rPr>
              <a:t>part</a:t>
            </a:r>
            <a:r>
              <a:rPr sz="1000" b="0" spc="75" dirty="0">
                <a:solidFill>
                  <a:srgbClr val="343B3C"/>
                </a:solidFill>
                <a:latin typeface="Calibri Light"/>
                <a:cs typeface="Calibri Light"/>
              </a:rPr>
              <a:t> </a:t>
            </a:r>
            <a:r>
              <a:rPr sz="1000" b="0" dirty="0">
                <a:solidFill>
                  <a:srgbClr val="343B3C"/>
                </a:solidFill>
                <a:latin typeface="Calibri Light"/>
                <a:cs typeface="Calibri Light"/>
              </a:rPr>
              <a:t>of</a:t>
            </a:r>
            <a:r>
              <a:rPr sz="1000" b="0" spc="75" dirty="0">
                <a:solidFill>
                  <a:srgbClr val="343B3C"/>
                </a:solidFill>
                <a:latin typeface="Calibri Light"/>
                <a:cs typeface="Calibri Light"/>
              </a:rPr>
              <a:t> </a:t>
            </a:r>
            <a:r>
              <a:rPr sz="1000" b="0" dirty="0">
                <a:solidFill>
                  <a:srgbClr val="343B3C"/>
                </a:solidFill>
                <a:latin typeface="Calibri Light"/>
                <a:cs typeface="Calibri Light"/>
              </a:rPr>
              <a:t>this</a:t>
            </a:r>
            <a:r>
              <a:rPr sz="1000" b="0" spc="70" dirty="0">
                <a:solidFill>
                  <a:srgbClr val="343B3C"/>
                </a:solidFill>
                <a:latin typeface="Calibri Light"/>
                <a:cs typeface="Calibri Light"/>
              </a:rPr>
              <a:t> </a:t>
            </a:r>
            <a:r>
              <a:rPr sz="1000" b="0" dirty="0">
                <a:solidFill>
                  <a:srgbClr val="343B3C"/>
                </a:solidFill>
                <a:latin typeface="Calibri Light"/>
                <a:cs typeface="Calibri Light"/>
              </a:rPr>
              <a:t>document</a:t>
            </a:r>
            <a:r>
              <a:rPr sz="1000" b="0" spc="75" dirty="0">
                <a:solidFill>
                  <a:srgbClr val="343B3C"/>
                </a:solidFill>
                <a:latin typeface="Calibri Light"/>
                <a:cs typeface="Calibri Light"/>
              </a:rPr>
              <a:t> </a:t>
            </a:r>
            <a:r>
              <a:rPr sz="1000" b="0" dirty="0">
                <a:solidFill>
                  <a:srgbClr val="343B3C"/>
                </a:solidFill>
                <a:latin typeface="Calibri Light"/>
                <a:cs typeface="Calibri Light"/>
              </a:rPr>
              <a:t>may</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0" dirty="0">
                <a:solidFill>
                  <a:srgbClr val="343B3C"/>
                </a:solidFill>
                <a:latin typeface="Calibri Light"/>
                <a:cs typeface="Calibri Light"/>
              </a:rPr>
              <a:t> </a:t>
            </a:r>
            <a:r>
              <a:rPr sz="1000" b="0" dirty="0">
                <a:solidFill>
                  <a:srgbClr val="343B3C"/>
                </a:solidFill>
                <a:latin typeface="Calibri Light"/>
                <a:cs typeface="Calibri Light"/>
              </a:rPr>
              <a:t>reproduced</a:t>
            </a:r>
            <a:r>
              <a:rPr sz="1000" b="0" spc="75" dirty="0">
                <a:solidFill>
                  <a:srgbClr val="343B3C"/>
                </a:solidFill>
                <a:latin typeface="Calibri Light"/>
                <a:cs typeface="Calibri Light"/>
              </a:rPr>
              <a:t> </a:t>
            </a:r>
            <a:r>
              <a:rPr sz="1000" b="0" dirty="0">
                <a:solidFill>
                  <a:srgbClr val="343B3C"/>
                </a:solidFill>
                <a:latin typeface="Calibri Light"/>
                <a:cs typeface="Calibri Light"/>
              </a:rPr>
              <a:t>in</a:t>
            </a:r>
            <a:r>
              <a:rPr sz="1000" b="0" spc="75" dirty="0">
                <a:solidFill>
                  <a:srgbClr val="343B3C"/>
                </a:solidFill>
                <a:latin typeface="Calibri Light"/>
                <a:cs typeface="Calibri Light"/>
              </a:rPr>
              <a:t> </a:t>
            </a:r>
            <a:r>
              <a:rPr sz="1000" b="0" dirty="0">
                <a:solidFill>
                  <a:srgbClr val="343B3C"/>
                </a:solidFill>
                <a:latin typeface="Calibri Light"/>
                <a:cs typeface="Calibri Light"/>
              </a:rPr>
              <a:t>any</a:t>
            </a:r>
            <a:r>
              <a:rPr sz="1000" b="0" spc="70" dirty="0">
                <a:solidFill>
                  <a:srgbClr val="343B3C"/>
                </a:solidFill>
                <a:latin typeface="Calibri Light"/>
                <a:cs typeface="Calibri Light"/>
              </a:rPr>
              <a:t> </a:t>
            </a:r>
            <a:r>
              <a:rPr sz="1000" b="0" dirty="0">
                <a:solidFill>
                  <a:srgbClr val="343B3C"/>
                </a:solidFill>
                <a:latin typeface="Calibri Light"/>
                <a:cs typeface="Calibri Light"/>
              </a:rPr>
              <a:t>manner</a:t>
            </a:r>
            <a:r>
              <a:rPr sz="1000" b="0" spc="75"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spc="-10" dirty="0">
                <a:solidFill>
                  <a:srgbClr val="343B3C"/>
                </a:solidFill>
                <a:latin typeface="Calibri Light"/>
                <a:cs typeface="Calibri Light"/>
              </a:rPr>
              <a:t>prior written</a:t>
            </a:r>
            <a:r>
              <a:rPr sz="1000" b="0" spc="-35" dirty="0">
                <a:solidFill>
                  <a:srgbClr val="343B3C"/>
                </a:solidFill>
                <a:latin typeface="Calibri Light"/>
                <a:cs typeface="Calibri Light"/>
              </a:rPr>
              <a:t> </a:t>
            </a:r>
            <a:r>
              <a:rPr sz="1000" b="0" dirty="0">
                <a:solidFill>
                  <a:srgbClr val="343B3C"/>
                </a:solidFill>
                <a:latin typeface="Calibri Light"/>
                <a:cs typeface="Calibri Light"/>
              </a:rPr>
              <a:t>permission</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does</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form</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invitation</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sell</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issue,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solicitation</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of </a:t>
            </a:r>
            <a:r>
              <a:rPr sz="1000" b="0" dirty="0">
                <a:solidFill>
                  <a:srgbClr val="343B3C"/>
                </a:solidFill>
                <a:latin typeface="Calibri Light"/>
                <a:cs typeface="Calibri Light"/>
              </a:rPr>
              <a:t>any</a:t>
            </a:r>
            <a:r>
              <a:rPr sz="1000" b="0" spc="-50"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purchase</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subscribe</a:t>
            </a:r>
            <a:r>
              <a:rPr sz="1000" b="0" spc="-30" dirty="0">
                <a:solidFill>
                  <a:srgbClr val="343B3C"/>
                </a:solidFill>
                <a:latin typeface="Calibri Light"/>
                <a:cs typeface="Calibri Light"/>
              </a:rPr>
              <a:t> </a:t>
            </a:r>
            <a:r>
              <a:rPr sz="1000" b="0" spc="-4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shares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other</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0" dirty="0">
                <a:solidFill>
                  <a:srgbClr val="343B3C"/>
                </a:solidFill>
                <a:latin typeface="Calibri Light"/>
                <a:cs typeface="Calibri Light"/>
              </a:rPr>
              <a:t> </a:t>
            </a:r>
            <a:r>
              <a:rPr sz="1000" b="0" dirty="0">
                <a:solidFill>
                  <a:srgbClr val="343B3C"/>
                </a:solidFill>
                <a:latin typeface="Calibri Light"/>
                <a:cs typeface="Calibri Light"/>
              </a:rPr>
              <a:t>whose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35" dirty="0">
                <a:solidFill>
                  <a:srgbClr val="343B3C"/>
                </a:solidFill>
                <a:latin typeface="Calibri Light"/>
                <a:cs typeface="Calibri Light"/>
              </a:rPr>
              <a:t> </a:t>
            </a:r>
            <a:r>
              <a:rPr sz="1000" b="0" dirty="0">
                <a:solidFill>
                  <a:srgbClr val="343B3C"/>
                </a:solidFill>
                <a:latin typeface="Calibri Light"/>
                <a:cs typeface="Calibri Light"/>
              </a:rPr>
              <a:t>by</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any </a:t>
            </a:r>
            <a:r>
              <a:rPr sz="1000" b="0" dirty="0">
                <a:solidFill>
                  <a:srgbClr val="343B3C"/>
                </a:solidFill>
                <a:latin typeface="Calibri Light"/>
                <a:cs typeface="Calibri Light"/>
              </a:rPr>
              <a:t>other</a:t>
            </a:r>
            <a:r>
              <a:rPr sz="1000" b="0" spc="-2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(together,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eligible</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sale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countries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dirty="0">
                <a:solidFill>
                  <a:srgbClr val="343B3C"/>
                </a:solidFill>
                <a:latin typeface="Calibri Light"/>
                <a:cs typeface="Calibri Light"/>
              </a:rPr>
              <a:t>suitable</a:t>
            </a:r>
            <a:r>
              <a:rPr sz="1000" b="0" spc="15" dirty="0">
                <a:solidFill>
                  <a:srgbClr val="343B3C"/>
                </a:solidFill>
                <a:latin typeface="Calibri Light"/>
                <a:cs typeface="Calibri Light"/>
              </a:rPr>
              <a:t> </a:t>
            </a:r>
            <a:r>
              <a:rPr sz="1000" b="0" dirty="0">
                <a:solidFill>
                  <a:srgbClr val="343B3C"/>
                </a:solidFill>
                <a:latin typeface="Calibri Light"/>
                <a:cs typeface="Calibri Light"/>
              </a:rPr>
              <a:t>for</a:t>
            </a:r>
            <a:r>
              <a:rPr sz="1000" b="0" spc="15" dirty="0">
                <a:solidFill>
                  <a:srgbClr val="343B3C"/>
                </a:solidFill>
                <a:latin typeface="Calibri Light"/>
                <a:cs typeface="Calibri Light"/>
              </a:rPr>
              <a:t> </a:t>
            </a:r>
            <a:r>
              <a:rPr sz="1000" b="0" dirty="0">
                <a:solidFill>
                  <a:srgbClr val="343B3C"/>
                </a:solidFill>
                <a:latin typeface="Calibri Light"/>
                <a:cs typeface="Calibri Light"/>
              </a:rPr>
              <a:t>all</a:t>
            </a:r>
            <a:r>
              <a:rPr sz="1000" b="0" spc="15" dirty="0">
                <a:solidFill>
                  <a:srgbClr val="343B3C"/>
                </a:solidFill>
                <a:latin typeface="Calibri Light"/>
                <a:cs typeface="Calibri Light"/>
              </a:rPr>
              <a:t> </a:t>
            </a:r>
            <a:r>
              <a:rPr sz="1000" b="0" dirty="0">
                <a:solidFill>
                  <a:srgbClr val="343B3C"/>
                </a:solidFill>
                <a:latin typeface="Calibri Light"/>
                <a:cs typeface="Calibri Light"/>
              </a:rPr>
              <a:t>types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Prospective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are</a:t>
            </a:r>
            <a:r>
              <a:rPr sz="1000" b="0" spc="15" dirty="0">
                <a:solidFill>
                  <a:srgbClr val="343B3C"/>
                </a:solidFill>
                <a:latin typeface="Calibri Light"/>
                <a:cs typeface="Calibri Light"/>
              </a:rPr>
              <a:t> </a:t>
            </a:r>
            <a:r>
              <a:rPr sz="1000" b="0" dirty="0">
                <a:solidFill>
                  <a:srgbClr val="343B3C"/>
                </a:solidFill>
                <a:latin typeface="Calibri Light"/>
                <a:cs typeface="Calibri Light"/>
              </a:rPr>
              <a:t>advised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seek</a:t>
            </a:r>
            <a:r>
              <a:rPr sz="1000" b="0" spc="15" dirty="0">
                <a:solidFill>
                  <a:srgbClr val="343B3C"/>
                </a:solidFill>
                <a:latin typeface="Calibri Light"/>
                <a:cs typeface="Calibri Light"/>
              </a:rPr>
              <a:t> </a:t>
            </a:r>
            <a:r>
              <a:rPr sz="1000" b="0" dirty="0">
                <a:solidFill>
                  <a:srgbClr val="343B3C"/>
                </a:solidFill>
                <a:latin typeface="Calibri Light"/>
                <a:cs typeface="Calibri Light"/>
              </a:rPr>
              <a:t>expert</a:t>
            </a:r>
            <a:r>
              <a:rPr sz="1000" b="0" spc="15" dirty="0">
                <a:solidFill>
                  <a:srgbClr val="343B3C"/>
                </a:solidFill>
                <a:latin typeface="Calibri Light"/>
                <a:cs typeface="Calibri Light"/>
              </a:rPr>
              <a:t> </a:t>
            </a:r>
            <a:r>
              <a:rPr sz="1000" b="0" dirty="0">
                <a:solidFill>
                  <a:srgbClr val="343B3C"/>
                </a:solidFill>
                <a:latin typeface="Calibri Light"/>
                <a:cs typeface="Calibri Light"/>
              </a:rPr>
              <a:t>legal,</a:t>
            </a:r>
            <a:r>
              <a:rPr sz="1000" b="0" spc="15"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15" dirty="0">
                <a:solidFill>
                  <a:srgbClr val="343B3C"/>
                </a:solidFill>
                <a:latin typeface="Calibri Light"/>
                <a:cs typeface="Calibri Light"/>
              </a:rPr>
              <a:t> </a:t>
            </a:r>
            <a:r>
              <a:rPr sz="1000" b="0" dirty="0">
                <a:solidFill>
                  <a:srgbClr val="343B3C"/>
                </a:solidFill>
                <a:latin typeface="Calibri Light"/>
                <a:cs typeface="Calibri Light"/>
              </a:rPr>
              <a:t>tax</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professional advice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before</a:t>
            </a:r>
            <a:r>
              <a:rPr sz="1000" b="0" spc="-35" dirty="0">
                <a:solidFill>
                  <a:srgbClr val="343B3C"/>
                </a:solidFill>
                <a:latin typeface="Calibri Light"/>
                <a:cs typeface="Calibri Light"/>
              </a:rPr>
              <a:t> </a:t>
            </a:r>
            <a:r>
              <a:rPr sz="1000" b="0" dirty="0">
                <a:solidFill>
                  <a:srgbClr val="343B3C"/>
                </a:solidFill>
                <a:latin typeface="Calibri Light"/>
                <a:cs typeface="Calibri Light"/>
              </a:rPr>
              <a:t>making</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investment</a:t>
            </a:r>
            <a:r>
              <a:rPr sz="1000" b="0" spc="-3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5" dirty="0">
                <a:solidFill>
                  <a:srgbClr val="343B3C"/>
                </a:solidFill>
                <a:latin typeface="Calibri Light"/>
                <a:cs typeface="Calibri Light"/>
              </a:rPr>
              <a:t> </a:t>
            </a:r>
            <a:r>
              <a:rPr sz="1000" b="0" dirty="0">
                <a:solidFill>
                  <a:srgbClr val="343B3C"/>
                </a:solidFill>
                <a:latin typeface="Calibri Light"/>
                <a:cs typeface="Calibri Light"/>
              </a:rPr>
              <a:t>may</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offered</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sold</a:t>
            </a:r>
            <a:r>
              <a:rPr sz="1000" b="0" spc="-35" dirty="0">
                <a:solidFill>
                  <a:srgbClr val="343B3C"/>
                </a:solidFill>
                <a:latin typeface="Calibri Light"/>
                <a:cs typeface="Calibri Light"/>
              </a:rPr>
              <a:t> </a:t>
            </a:r>
            <a:r>
              <a:rPr sz="1000" b="0" dirty="0">
                <a:solidFill>
                  <a:srgbClr val="343B3C"/>
                </a:solidFill>
                <a:latin typeface="Calibri Light"/>
                <a:cs typeface="Calibri Light"/>
              </a:rPr>
              <a:t>directly</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indirectly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into</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United</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States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U.S.</a:t>
            </a:r>
            <a:r>
              <a:rPr sz="1000" b="0" spc="30" dirty="0">
                <a:solidFill>
                  <a:srgbClr val="343B3C"/>
                </a:solidFill>
                <a:latin typeface="Calibri Light"/>
                <a:cs typeface="Calibri Light"/>
              </a:rPr>
              <a:t> </a:t>
            </a:r>
            <a:r>
              <a:rPr sz="1000" b="0" dirty="0">
                <a:solidFill>
                  <a:srgbClr val="343B3C"/>
                </a:solidFill>
                <a:latin typeface="Calibri Light"/>
                <a:cs typeface="Calibri Light"/>
              </a:rPr>
              <a:t>Persons.</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shall</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fact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its</a:t>
            </a:r>
            <a:r>
              <a:rPr sz="1000" b="0" spc="35" dirty="0">
                <a:solidFill>
                  <a:srgbClr val="343B3C"/>
                </a:solidFill>
                <a:latin typeface="Calibri Light"/>
                <a:cs typeface="Calibri Light"/>
              </a:rPr>
              <a:t> </a:t>
            </a:r>
            <a:r>
              <a:rPr sz="1000" b="0" dirty="0">
                <a:solidFill>
                  <a:srgbClr val="343B3C"/>
                </a:solidFill>
                <a:latin typeface="Calibri Light"/>
                <a:cs typeface="Calibri Light"/>
              </a:rPr>
              <a:t>distribution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publication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(on</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Company’s</a:t>
            </a:r>
            <a:r>
              <a:rPr sz="1000" b="0" spc="30" dirty="0">
                <a:solidFill>
                  <a:srgbClr val="343B3C"/>
                </a:solidFill>
                <a:latin typeface="Calibri Light"/>
                <a:cs typeface="Calibri Light"/>
              </a:rPr>
              <a:t> </a:t>
            </a:r>
            <a:r>
              <a:rPr sz="1000" b="0" dirty="0">
                <a:solidFill>
                  <a:srgbClr val="343B3C"/>
                </a:solidFill>
                <a:latin typeface="Calibri Light"/>
                <a:cs typeface="Calibri Light"/>
              </a:rPr>
              <a:t>website</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or </a:t>
            </a:r>
            <a:r>
              <a:rPr sz="1000" b="0" dirty="0">
                <a:solidFill>
                  <a:srgbClr val="343B3C"/>
                </a:solidFill>
                <a:latin typeface="Calibri Light"/>
                <a:cs typeface="Calibri Light"/>
              </a:rPr>
              <a:t>otherwise)</a:t>
            </a:r>
            <a:r>
              <a:rPr sz="1000" b="0" spc="-20" dirty="0">
                <a:solidFill>
                  <a:srgbClr val="343B3C"/>
                </a:solidFill>
                <a:latin typeface="Calibri Light"/>
                <a:cs typeface="Calibri Light"/>
              </a:rPr>
              <a:t> </a:t>
            </a:r>
            <a:r>
              <a:rPr sz="1000" b="0" dirty="0">
                <a:solidFill>
                  <a:srgbClr val="343B3C"/>
                </a:solidFill>
                <a:latin typeface="Calibri Light"/>
                <a:cs typeface="Calibri Light"/>
              </a:rPr>
              <a:t>form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basis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connection</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contract</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relation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monthly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does</a:t>
            </a:r>
            <a:r>
              <a:rPr sz="1000" b="0" spc="-5" dirty="0">
                <a:solidFill>
                  <a:srgbClr val="343B3C"/>
                </a:solidFill>
                <a:latin typeface="Calibri Light"/>
                <a:cs typeface="Calibri Light"/>
              </a:rPr>
              <a:t> </a:t>
            </a:r>
            <a:r>
              <a:rPr sz="1000" b="0" dirty="0">
                <a:solidFill>
                  <a:srgbClr val="343B3C"/>
                </a:solidFill>
                <a:latin typeface="Calibri Light"/>
                <a:cs typeface="Calibri Light"/>
              </a:rPr>
              <a:t>not</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recommendation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buy,</a:t>
            </a:r>
            <a:r>
              <a:rPr sz="1000" b="0" dirty="0">
                <a:solidFill>
                  <a:srgbClr val="343B3C"/>
                </a:solidFill>
                <a:latin typeface="Calibri Light"/>
                <a:cs typeface="Calibri Light"/>
              </a:rPr>
              <a:t> sell</a:t>
            </a:r>
            <a:r>
              <a:rPr sz="1000" b="0" spc="-5"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hold</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dirty="0">
                <a:solidFill>
                  <a:srgbClr val="343B3C"/>
                </a:solidFill>
                <a:latin typeface="Calibri Light"/>
                <a:cs typeface="Calibri Light"/>
              </a:rPr>
              <a:t> contained</a:t>
            </a:r>
            <a:r>
              <a:rPr sz="1000" b="0" spc="-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purposes </a:t>
            </a:r>
            <a:r>
              <a:rPr sz="1000" b="0" dirty="0">
                <a:solidFill>
                  <a:srgbClr val="343B3C"/>
                </a:solidFill>
                <a:latin typeface="Calibri Light"/>
                <a:cs typeface="Calibri Light"/>
              </a:rPr>
              <a:t>only,</a:t>
            </a:r>
            <a:r>
              <a:rPr sz="1000" b="0" spc="50" dirty="0">
                <a:solidFill>
                  <a:srgbClr val="343B3C"/>
                </a:solidFill>
                <a:latin typeface="Calibri Light"/>
                <a:cs typeface="Calibri Light"/>
              </a:rPr>
              <a:t> </a:t>
            </a:r>
            <a:r>
              <a:rPr sz="1000" b="0" dirty="0">
                <a:solidFill>
                  <a:srgbClr val="343B3C"/>
                </a:solidFill>
                <a:latin typeface="Calibri Light"/>
                <a:cs typeface="Calibri Light"/>
              </a:rPr>
              <a:t>does</a:t>
            </a:r>
            <a:r>
              <a:rPr sz="1000" b="0" spc="55" dirty="0">
                <a:solidFill>
                  <a:srgbClr val="343B3C"/>
                </a:solidFill>
                <a:latin typeface="Calibri Light"/>
                <a:cs typeface="Calibri Light"/>
              </a:rPr>
              <a:t> </a:t>
            </a:r>
            <a:r>
              <a:rPr sz="1000" b="0" dirty="0">
                <a:solidFill>
                  <a:srgbClr val="343B3C"/>
                </a:solidFill>
                <a:latin typeface="Calibri Light"/>
                <a:cs typeface="Calibri Light"/>
              </a:rPr>
              <a:t>not</a:t>
            </a:r>
            <a:r>
              <a:rPr sz="1000" b="0" spc="50" dirty="0">
                <a:solidFill>
                  <a:srgbClr val="343B3C"/>
                </a:solidFill>
                <a:latin typeface="Calibri Light"/>
                <a:cs typeface="Calibri Light"/>
              </a:rPr>
              <a:t> </a:t>
            </a:r>
            <a:r>
              <a:rPr sz="1000" b="0" dirty="0">
                <a:solidFill>
                  <a:srgbClr val="343B3C"/>
                </a:solidFill>
                <a:latin typeface="Calibri Light"/>
                <a:cs typeface="Calibri Light"/>
              </a:rPr>
              <a:t>purport</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0" dirty="0">
                <a:solidFill>
                  <a:srgbClr val="343B3C"/>
                </a:solidFill>
                <a:latin typeface="Calibri Light"/>
                <a:cs typeface="Calibri Light"/>
              </a:rPr>
              <a:t> </a:t>
            </a:r>
            <a:r>
              <a:rPr sz="1000" b="0" dirty="0">
                <a:solidFill>
                  <a:srgbClr val="343B3C"/>
                </a:solidFill>
                <a:latin typeface="Calibri Light"/>
                <a:cs typeface="Calibri Light"/>
              </a:rPr>
              <a:t>contain</a:t>
            </a:r>
            <a:r>
              <a:rPr sz="1000" b="0" spc="55" dirty="0">
                <a:solidFill>
                  <a:srgbClr val="343B3C"/>
                </a:solidFill>
                <a:latin typeface="Calibri Light"/>
                <a:cs typeface="Calibri Light"/>
              </a:rPr>
              <a:t> </a:t>
            </a:r>
            <a:r>
              <a:rPr sz="1000" b="0" dirty="0">
                <a:solidFill>
                  <a:srgbClr val="343B3C"/>
                </a:solidFill>
                <a:latin typeface="Calibri Light"/>
                <a:cs typeface="Calibri Light"/>
              </a:rPr>
              <a:t>all</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0" dirty="0">
                <a:solidFill>
                  <a:srgbClr val="343B3C"/>
                </a:solidFill>
                <a:latin typeface="Calibri Light"/>
                <a:cs typeface="Calibri Light"/>
              </a:rPr>
              <a:t> </a:t>
            </a:r>
            <a:r>
              <a:rPr sz="1000" b="0" dirty="0">
                <a:solidFill>
                  <a:srgbClr val="343B3C"/>
                </a:solidFill>
                <a:latin typeface="Calibri Light"/>
                <a:cs typeface="Calibri Light"/>
              </a:rPr>
              <a:t>that</a:t>
            </a:r>
            <a:r>
              <a:rPr sz="1000" b="0" spc="55" dirty="0">
                <a:solidFill>
                  <a:srgbClr val="343B3C"/>
                </a:solidFill>
                <a:latin typeface="Calibri Light"/>
                <a:cs typeface="Calibri Light"/>
              </a:rPr>
              <a:t> </a:t>
            </a:r>
            <a:r>
              <a:rPr sz="1000" b="0" dirty="0">
                <a:solidFill>
                  <a:srgbClr val="343B3C"/>
                </a:solidFill>
                <a:latin typeface="Calibri Light"/>
                <a:cs typeface="Calibri Light"/>
              </a:rPr>
              <a:t>may</a:t>
            </a:r>
            <a:r>
              <a:rPr sz="1000" b="0" spc="50" dirty="0">
                <a:solidFill>
                  <a:srgbClr val="343B3C"/>
                </a:solidFill>
                <a:latin typeface="Calibri Light"/>
                <a:cs typeface="Calibri Light"/>
              </a:rPr>
              <a:t> </a:t>
            </a:r>
            <a:r>
              <a:rPr sz="1000" b="0" dirty="0">
                <a:solidFill>
                  <a:srgbClr val="343B3C"/>
                </a:solidFill>
                <a:latin typeface="Calibri Light"/>
                <a:cs typeface="Calibri Light"/>
              </a:rPr>
              <a:t>be</a:t>
            </a:r>
            <a:r>
              <a:rPr sz="1000" b="0" spc="55" dirty="0">
                <a:solidFill>
                  <a:srgbClr val="343B3C"/>
                </a:solidFill>
                <a:latin typeface="Calibri Light"/>
                <a:cs typeface="Calibri Light"/>
              </a:rPr>
              <a:t> </a:t>
            </a:r>
            <a:r>
              <a:rPr sz="1000" b="0" dirty="0">
                <a:solidFill>
                  <a:srgbClr val="343B3C"/>
                </a:solidFill>
                <a:latin typeface="Calibri Light"/>
                <a:cs typeface="Calibri Light"/>
              </a:rPr>
              <a:t>required</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5" dirty="0">
                <a:solidFill>
                  <a:srgbClr val="343B3C"/>
                </a:solidFill>
                <a:latin typeface="Calibri Light"/>
                <a:cs typeface="Calibri Light"/>
              </a:rPr>
              <a:t> </a:t>
            </a:r>
            <a:r>
              <a:rPr sz="1000" b="0" dirty="0">
                <a:solidFill>
                  <a:srgbClr val="343B3C"/>
                </a:solidFill>
                <a:latin typeface="Calibri Light"/>
                <a:cs typeface="Calibri Light"/>
              </a:rPr>
              <a:t>evaluate</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any</a:t>
            </a:r>
            <a:r>
              <a:rPr sz="1000" b="0" spc="55" dirty="0">
                <a:solidFill>
                  <a:srgbClr val="343B3C"/>
                </a:solidFill>
                <a:latin typeface="Calibri Light"/>
                <a:cs typeface="Calibri Light"/>
              </a:rPr>
              <a:t> </a:t>
            </a:r>
            <a:r>
              <a:rPr sz="1000" b="0" dirty="0">
                <a:solidFill>
                  <a:srgbClr val="343B3C"/>
                </a:solidFill>
                <a:latin typeface="Calibri Light"/>
                <a:cs typeface="Calibri Light"/>
              </a:rPr>
              <a:t>other</a:t>
            </a:r>
            <a:r>
              <a:rPr sz="1000" b="0" spc="5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their</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financial</a:t>
            </a:r>
            <a:r>
              <a:rPr sz="1000" b="0" spc="1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speaks</a:t>
            </a:r>
            <a:r>
              <a:rPr sz="1000" b="0" spc="10" dirty="0">
                <a:solidFill>
                  <a:srgbClr val="343B3C"/>
                </a:solidFill>
                <a:latin typeface="Calibri Light"/>
                <a:cs typeface="Calibri Light"/>
              </a:rPr>
              <a:t> </a:t>
            </a:r>
            <a:r>
              <a:rPr sz="1000" b="0" dirty="0">
                <a:solidFill>
                  <a:srgbClr val="343B3C"/>
                </a:solidFill>
                <a:latin typeface="Calibri Light"/>
                <a:cs typeface="Calibri Light"/>
              </a:rPr>
              <a:t>only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its</a:t>
            </a:r>
            <a:r>
              <a:rPr sz="1000" b="0" spc="15" dirty="0">
                <a:solidFill>
                  <a:srgbClr val="343B3C"/>
                </a:solidFill>
                <a:latin typeface="Calibri Light"/>
                <a:cs typeface="Calibri Light"/>
              </a:rPr>
              <a:t> </a:t>
            </a:r>
            <a:r>
              <a:rPr sz="1000" b="0" dirty="0">
                <a:solidFill>
                  <a:srgbClr val="343B3C"/>
                </a:solidFill>
                <a:latin typeface="Calibri Light"/>
                <a:cs typeface="Calibri Light"/>
              </a:rPr>
              <a:t>date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0" dirty="0">
                <a:solidFill>
                  <a:srgbClr val="343B3C"/>
                </a:solidFill>
                <a:latin typeface="Calibri Light"/>
                <a:cs typeface="Calibri Light"/>
              </a:rPr>
              <a:t> </a:t>
            </a:r>
            <a:r>
              <a:rPr sz="1000" b="0" dirty="0">
                <a:solidFill>
                  <a:srgbClr val="343B3C"/>
                </a:solidFill>
                <a:latin typeface="Calibri Light"/>
                <a:cs typeface="Calibri Light"/>
              </a:rPr>
              <a:t>neither</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nor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10"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update</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Certain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are</a:t>
            </a:r>
            <a:r>
              <a:rPr sz="1000" b="0" spc="-25" dirty="0">
                <a:solidFill>
                  <a:srgbClr val="343B3C"/>
                </a:solidFill>
                <a:latin typeface="Calibri Light"/>
                <a:cs typeface="Calibri Light"/>
              </a:rPr>
              <a:t> </a:t>
            </a:r>
            <a:r>
              <a:rPr sz="1000" b="0" dirty="0">
                <a:solidFill>
                  <a:srgbClr val="343B3C"/>
                </a:solidFill>
                <a:latin typeface="Calibri Light"/>
                <a:cs typeface="Calibri Light"/>
              </a:rPr>
              <a:t>originated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derived</a:t>
            </a:r>
            <a:r>
              <a:rPr sz="1000" b="0" spc="-25" dirty="0">
                <a:solidFill>
                  <a:srgbClr val="343B3C"/>
                </a:solidFill>
                <a:latin typeface="Calibri Light"/>
                <a:cs typeface="Calibri Light"/>
              </a:rPr>
              <a:t> </a:t>
            </a:r>
            <a:r>
              <a:rPr sz="1000" b="0" dirty="0">
                <a:solidFill>
                  <a:srgbClr val="343B3C"/>
                </a:solidFill>
                <a:latin typeface="Calibri Light"/>
                <a:cs typeface="Calibri Light"/>
              </a:rPr>
              <a:t>from</a:t>
            </a:r>
            <a:r>
              <a:rPr sz="1000" b="0" spc="-20" dirty="0">
                <a:solidFill>
                  <a:srgbClr val="343B3C"/>
                </a:solidFill>
                <a:latin typeface="Calibri Light"/>
                <a:cs typeface="Calibri Light"/>
              </a:rPr>
              <a:t> </a:t>
            </a:r>
            <a:r>
              <a:rPr sz="1000" b="0" dirty="0">
                <a:solidFill>
                  <a:srgbClr val="343B3C"/>
                </a:solidFill>
                <a:latin typeface="Calibri Light"/>
                <a:cs typeface="Calibri Light"/>
              </a:rPr>
              <a:t>third</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parties</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accu- racy</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completeness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such</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not</a:t>
            </a:r>
            <a:r>
              <a:rPr sz="1000" b="0" spc="-25" dirty="0">
                <a:solidFill>
                  <a:srgbClr val="343B3C"/>
                </a:solidFill>
                <a:latin typeface="Calibri Light"/>
                <a:cs typeface="Calibri Light"/>
              </a:rPr>
              <a:t> </a:t>
            </a:r>
            <a:r>
              <a:rPr sz="1000" b="0" dirty="0">
                <a:solidFill>
                  <a:srgbClr val="343B3C"/>
                </a:solidFill>
                <a:latin typeface="Calibri Light"/>
                <a:cs typeface="Calibri Light"/>
              </a:rPr>
              <a:t>been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verified.</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2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also</a:t>
            </a:r>
            <a:r>
              <a:rPr sz="1000" b="0" spc="-25" dirty="0">
                <a:solidFill>
                  <a:srgbClr val="343B3C"/>
                </a:solidFill>
                <a:latin typeface="Calibri Light"/>
                <a:cs typeface="Calibri Light"/>
              </a:rPr>
              <a:t>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dirty="0">
                <a:solidFill>
                  <a:srgbClr val="343B3C"/>
                </a:solidFill>
                <a:latin typeface="Calibri Light"/>
                <a:cs typeface="Calibri Light"/>
              </a:rPr>
              <a:t>noted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that</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financial</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contained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has</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been</a:t>
            </a:r>
            <a:r>
              <a:rPr sz="1000" b="0" spc="20" dirty="0">
                <a:solidFill>
                  <a:srgbClr val="343B3C"/>
                </a:solidFill>
                <a:latin typeface="Calibri Light"/>
                <a:cs typeface="Calibri Light"/>
              </a:rPr>
              <a:t> </a:t>
            </a:r>
            <a:r>
              <a:rPr sz="1000" b="0" dirty="0">
                <a:solidFill>
                  <a:srgbClr val="343B3C"/>
                </a:solidFill>
                <a:latin typeface="Calibri Light"/>
                <a:cs typeface="Calibri Light"/>
              </a:rPr>
              <a:t>audited.</a:t>
            </a:r>
            <a:r>
              <a:rPr sz="1000" b="0" spc="20" dirty="0">
                <a:solidFill>
                  <a:srgbClr val="343B3C"/>
                </a:solidFill>
                <a:latin typeface="Calibri Light"/>
                <a:cs typeface="Calibri Light"/>
              </a:rPr>
              <a:t> </a:t>
            </a:r>
            <a:r>
              <a:rPr sz="1000" b="0" dirty="0">
                <a:solidFill>
                  <a:srgbClr val="343B3C"/>
                </a:solidFill>
                <a:latin typeface="Calibri Light"/>
                <a:cs typeface="Calibri Light"/>
              </a:rPr>
              <a:t>No</a:t>
            </a:r>
            <a:r>
              <a:rPr sz="1000" b="0" spc="15" dirty="0">
                <a:solidFill>
                  <a:srgbClr val="343B3C"/>
                </a:solidFill>
                <a:latin typeface="Calibri Light"/>
                <a:cs typeface="Calibri Light"/>
              </a:rPr>
              <a:t> </a:t>
            </a:r>
            <a:r>
              <a:rPr sz="1000" b="0" dirty="0">
                <a:solidFill>
                  <a:srgbClr val="343B3C"/>
                </a:solidFill>
                <a:latin typeface="Calibri Light"/>
                <a:cs typeface="Calibri Light"/>
              </a:rPr>
              <a:t>representation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warranty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express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implied,</a:t>
            </a:r>
            <a:r>
              <a:rPr sz="1000" b="0" spc="20"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given</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2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their</a:t>
            </a:r>
            <a:r>
              <a:rPr sz="1000" b="0" spc="-10" dirty="0">
                <a:solidFill>
                  <a:srgbClr val="343B3C"/>
                </a:solidFill>
                <a:latin typeface="Calibri Light"/>
                <a:cs typeface="Calibri Light"/>
              </a:rPr>
              <a:t> 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their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directors,</a:t>
            </a:r>
            <a:r>
              <a:rPr sz="1000" b="0" spc="-10" dirty="0">
                <a:solidFill>
                  <a:srgbClr val="343B3C"/>
                </a:solidFill>
                <a:latin typeface="Calibri Light"/>
                <a:cs typeface="Calibri Light"/>
              </a:rPr>
              <a:t> officers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employees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accuracy</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completeness</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None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respective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direc- </a:t>
            </a:r>
            <a:r>
              <a:rPr sz="1000" b="0" dirty="0">
                <a:solidFill>
                  <a:srgbClr val="343B3C"/>
                </a:solidFill>
                <a:latin typeface="Calibri Light"/>
                <a:cs typeface="Calibri Light"/>
              </a:rPr>
              <a:t>tors,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officers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employees</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2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20" dirty="0">
                <a:solidFill>
                  <a:srgbClr val="343B3C"/>
                </a:solidFill>
                <a:latin typeface="Calibri Light"/>
                <a:cs typeface="Calibri Light"/>
              </a:rPr>
              <a:t> </a:t>
            </a:r>
            <a:r>
              <a:rPr sz="1000" b="0" dirty="0">
                <a:solidFill>
                  <a:srgbClr val="343B3C"/>
                </a:solidFill>
                <a:latin typeface="Calibri Light"/>
                <a:cs typeface="Calibri Light"/>
              </a:rPr>
              <a:t>accepts</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liability</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dirty="0">
                <a:solidFill>
                  <a:srgbClr val="343B3C"/>
                </a:solidFill>
                <a:latin typeface="Calibri Light"/>
                <a:cs typeface="Calibri Light"/>
              </a:rPr>
              <a:t>Nothing</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herein </a:t>
            </a:r>
            <a:r>
              <a:rPr sz="1000" b="0" dirty="0">
                <a:solidFill>
                  <a:srgbClr val="343B3C"/>
                </a:solidFill>
                <a:latin typeface="Calibri Light"/>
                <a:cs typeface="Calibri Light"/>
              </a:rPr>
              <a:t>shall</a:t>
            </a:r>
            <a:r>
              <a:rPr sz="1000" b="0" spc="-10" dirty="0">
                <a:solidFill>
                  <a:srgbClr val="343B3C"/>
                </a:solidFill>
                <a:latin typeface="Calibri Light"/>
                <a:cs typeface="Calibri Light"/>
              </a:rPr>
              <a:t> </a:t>
            </a:r>
            <a:r>
              <a:rPr sz="1000" b="0" dirty="0">
                <a:solidFill>
                  <a:srgbClr val="343B3C"/>
                </a:solidFill>
                <a:latin typeface="Calibri Light"/>
                <a:cs typeface="Calibri Light"/>
              </a:rPr>
              <a:t>be</a:t>
            </a:r>
            <a:r>
              <a:rPr sz="1000" b="0" spc="-1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0" dirty="0">
                <a:solidFill>
                  <a:srgbClr val="343B3C"/>
                </a:solidFill>
                <a:latin typeface="Calibri Light"/>
                <a:cs typeface="Calibri Light"/>
              </a:rPr>
              <a:t> </a:t>
            </a:r>
            <a:r>
              <a:rPr sz="1000" b="0" dirty="0">
                <a:solidFill>
                  <a:srgbClr val="343B3C"/>
                </a:solidFill>
                <a:latin typeface="Calibri Light"/>
                <a:cs typeface="Calibri Light"/>
              </a:rPr>
              <a:t>upon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promise</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representation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past</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0"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Company, </a:t>
            </a:r>
            <a:r>
              <a:rPr sz="1000" b="0" dirty="0">
                <a:solidFill>
                  <a:srgbClr val="343B3C"/>
                </a:solidFill>
                <a:latin typeface="Calibri Light"/>
                <a:cs typeface="Calibri Light"/>
              </a:rPr>
              <a:t>any</a:t>
            </a:r>
            <a:r>
              <a:rPr sz="1000" b="0" spc="-5" dirty="0">
                <a:solidFill>
                  <a:srgbClr val="343B3C"/>
                </a:solidFill>
                <a:latin typeface="Calibri Light"/>
                <a:cs typeface="Calibri Light"/>
              </a:rPr>
              <a:t> </a:t>
            </a:r>
            <a:r>
              <a:rPr sz="1000" b="0" dirty="0">
                <a:solidFill>
                  <a:srgbClr val="343B3C"/>
                </a:solidFill>
                <a:latin typeface="Calibri Light"/>
                <a:cs typeface="Calibri Light"/>
              </a:rPr>
              <a:t>other</a:t>
            </a:r>
            <a:r>
              <a:rPr sz="1000" b="0" spc="-10" dirty="0">
                <a:solidFill>
                  <a:srgbClr val="343B3C"/>
                </a:solidFill>
                <a:latin typeface="Calibri Light"/>
                <a:cs typeface="Calibri Light"/>
              </a:rPr>
              <a:t> entity, </a:t>
            </a:r>
            <a:r>
              <a:rPr sz="1000" b="0" dirty="0">
                <a:solidFill>
                  <a:srgbClr val="343B3C"/>
                </a:solidFill>
                <a:latin typeface="Calibri Light"/>
                <a:cs typeface="Calibri Light"/>
              </a:rPr>
              <a:t>any</a:t>
            </a:r>
            <a:r>
              <a:rPr sz="1000" b="0" spc="-10" dirty="0">
                <a:solidFill>
                  <a:srgbClr val="343B3C"/>
                </a:solidFill>
                <a:latin typeface="Calibri Light"/>
                <a:cs typeface="Calibri Light"/>
              </a:rPr>
              <a:t> Securities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asset</a:t>
            </a:r>
            <a:r>
              <a:rPr sz="1000" b="0" spc="-35" dirty="0">
                <a:solidFill>
                  <a:srgbClr val="343B3C"/>
                </a:solidFill>
                <a:latin typeface="Calibri Light"/>
                <a:cs typeface="Calibri Light"/>
              </a:rPr>
              <a:t> </a:t>
            </a:r>
            <a:r>
              <a:rPr sz="1000" b="0" dirty="0">
                <a:solidFill>
                  <a:srgbClr val="343B3C"/>
                </a:solidFill>
                <a:latin typeface="Calibri Light"/>
                <a:cs typeface="Calibri Light"/>
              </a:rPr>
              <a:t>class</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Company’s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figures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provided</a:t>
            </a:r>
            <a:r>
              <a:rPr sz="1000" b="0" spc="-35" dirty="0">
                <a:solidFill>
                  <a:srgbClr val="343B3C"/>
                </a:solidFill>
                <a:latin typeface="Calibri Light"/>
                <a:cs typeface="Calibri Light"/>
              </a:rPr>
              <a:t> </a:t>
            </a:r>
            <a:r>
              <a:rPr sz="1000" b="0" dirty="0">
                <a:solidFill>
                  <a:srgbClr val="343B3C"/>
                </a:solidFill>
                <a:latin typeface="Calibri Light"/>
                <a:cs typeface="Calibri Light"/>
              </a:rPr>
              <a:t>that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relate</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years</a:t>
            </a:r>
            <a:r>
              <a:rPr sz="1000" b="0" spc="-35" dirty="0">
                <a:solidFill>
                  <a:srgbClr val="343B3C"/>
                </a:solidFill>
                <a:latin typeface="Calibri Light"/>
                <a:cs typeface="Calibri Light"/>
              </a:rPr>
              <a:t> </a:t>
            </a:r>
            <a:r>
              <a:rPr sz="1000" b="0" dirty="0">
                <a:solidFill>
                  <a:srgbClr val="343B3C"/>
                </a:solidFill>
                <a:latin typeface="Calibri Light"/>
                <a:cs typeface="Calibri Light"/>
              </a:rPr>
              <a:t>and</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performance</a:t>
            </a:r>
            <a:r>
              <a:rPr sz="1000" b="0" spc="-35" dirty="0">
                <a:solidFill>
                  <a:srgbClr val="343B3C"/>
                </a:solidFill>
                <a:latin typeface="Calibri Light"/>
                <a:cs typeface="Calibri Light"/>
              </a:rPr>
              <a:t> </a:t>
            </a:r>
            <a:r>
              <a:rPr sz="1000" b="0" dirty="0">
                <a:solidFill>
                  <a:srgbClr val="343B3C"/>
                </a:solidFill>
                <a:latin typeface="Calibri Light"/>
                <a:cs typeface="Calibri Light"/>
              </a:rPr>
              <a:t>cannot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dirty="0">
                <a:solidFill>
                  <a:srgbClr val="343B3C"/>
                </a:solidFill>
                <a:latin typeface="Calibri Light"/>
                <a:cs typeface="Calibri Light"/>
              </a:rPr>
              <a:t>relied</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guide</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construed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reliable</a:t>
            </a:r>
            <a:r>
              <a:rPr sz="1000" b="0" spc="-20" dirty="0">
                <a:solidFill>
                  <a:srgbClr val="343B3C"/>
                </a:solidFill>
                <a:latin typeface="Calibri Light"/>
                <a:cs typeface="Calibri Light"/>
              </a:rPr>
              <a:t> </a:t>
            </a:r>
            <a:r>
              <a:rPr sz="1000" b="0" dirty="0">
                <a:solidFill>
                  <a:srgbClr val="343B3C"/>
                </a:solidFill>
                <a:latin typeface="Calibri Light"/>
                <a:cs typeface="Calibri Light"/>
              </a:rPr>
              <a:t>indicator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Throughout</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review,</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citation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specific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strategies</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illustrate</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20" dirty="0">
                <a:solidFill>
                  <a:srgbClr val="343B3C"/>
                </a:solidFill>
                <a:latin typeface="Calibri Light"/>
                <a:cs typeface="Calibri Light"/>
              </a:rPr>
              <a:t> </a:t>
            </a:r>
            <a:r>
              <a:rPr sz="1000" b="0" dirty="0">
                <a:solidFill>
                  <a:srgbClr val="343B3C"/>
                </a:solidFill>
                <a:latin typeface="Calibri Light"/>
                <a:cs typeface="Calibri Light"/>
              </a:rPr>
              <a:t>methodologies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philosophies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implemented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AXA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historical</a:t>
            </a:r>
            <a:r>
              <a:rPr sz="1000" b="0" spc="-25"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30" dirty="0">
                <a:solidFill>
                  <a:srgbClr val="343B3C"/>
                </a:solidFill>
                <a:latin typeface="Calibri Light"/>
                <a:cs typeface="Calibri Light"/>
              </a:rPr>
              <a:t> </a:t>
            </a:r>
            <a:r>
              <a:rPr sz="1000" b="0" spc="-20" dirty="0">
                <a:solidFill>
                  <a:srgbClr val="343B3C"/>
                </a:solidFill>
                <a:latin typeface="Calibri Light"/>
                <a:cs typeface="Calibri Light"/>
              </a:rPr>
              <a:t>IM’s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belief</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30"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these</a:t>
            </a:r>
            <a:r>
              <a:rPr sz="1000" b="0" spc="-25" dirty="0">
                <a:solidFill>
                  <a:srgbClr val="343B3C"/>
                </a:solidFill>
                <a:latin typeface="Calibri Light"/>
                <a:cs typeface="Calibri Light"/>
              </a:rPr>
              <a:t>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strategies</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2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indicative</a:t>
            </a:r>
            <a:r>
              <a:rPr sz="1000" b="0" spc="-25" dirty="0">
                <a:solidFill>
                  <a:srgbClr val="343B3C"/>
                </a:solidFill>
                <a:latin typeface="Calibri Light"/>
                <a:cs typeface="Calibri Light"/>
              </a:rPr>
              <a:t> </a:t>
            </a:r>
            <a:r>
              <a:rPr sz="1000" b="0" spc="-30" dirty="0">
                <a:solidFill>
                  <a:srgbClr val="343B3C"/>
                </a:solidFill>
                <a:latin typeface="Calibri Light"/>
                <a:cs typeface="Calibri Light"/>
              </a:rPr>
              <a:t>of, </a:t>
            </a:r>
            <a:r>
              <a:rPr sz="1000" b="0" dirty="0">
                <a:solidFill>
                  <a:srgbClr val="343B3C"/>
                </a:solidFill>
                <a:latin typeface="Calibri Light"/>
                <a:cs typeface="Calibri Light"/>
              </a:rPr>
              <a:t>and</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a:t>
            </a:r>
            <a:r>
              <a:rPr sz="1000" b="0" spc="-25" dirty="0">
                <a:solidFill>
                  <a:srgbClr val="343B3C"/>
                </a:solidFill>
                <a:latin typeface="Calibri Light"/>
                <a:cs typeface="Calibri Light"/>
              </a:rPr>
              <a:t> </a:t>
            </a:r>
            <a:r>
              <a:rPr sz="1000" b="0" dirty="0">
                <a:solidFill>
                  <a:srgbClr val="343B3C"/>
                </a:solidFill>
                <a:latin typeface="Calibri Light"/>
                <a:cs typeface="Calibri Light"/>
              </a:rPr>
              <a:t>bearing</a:t>
            </a:r>
            <a:r>
              <a:rPr sz="1000" b="0" spc="-25" dirty="0">
                <a:solidFill>
                  <a:srgbClr val="343B3C"/>
                </a:solidFill>
                <a:latin typeface="Calibri Light"/>
                <a:cs typeface="Calibri Light"/>
              </a:rPr>
              <a:t> on,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results.</a:t>
            </a:r>
            <a:r>
              <a:rPr sz="1000" b="0" spc="-5" dirty="0">
                <a:solidFill>
                  <a:srgbClr val="343B3C"/>
                </a:solidFill>
                <a:latin typeface="Calibri Light"/>
                <a:cs typeface="Calibri Light"/>
              </a:rPr>
              <a:t> </a:t>
            </a:r>
            <a:r>
              <a:rPr sz="1000" b="0" dirty="0">
                <a:solidFill>
                  <a:srgbClr val="343B3C"/>
                </a:solidFill>
                <a:latin typeface="Calibri Light"/>
                <a:cs typeface="Calibri Light"/>
              </a:rPr>
              <a:t>No statement in 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 is intended to</a:t>
            </a:r>
            <a:r>
              <a:rPr sz="1000" b="0" spc="-5" dirty="0">
                <a:solidFill>
                  <a:srgbClr val="343B3C"/>
                </a:solidFill>
                <a:latin typeface="Calibri Light"/>
                <a:cs typeface="Calibri Light"/>
              </a:rPr>
              <a:t> </a:t>
            </a:r>
            <a:r>
              <a:rPr sz="1000" b="0" dirty="0">
                <a:solidFill>
                  <a:srgbClr val="343B3C"/>
                </a:solidFill>
                <a:latin typeface="Calibri Light"/>
                <a:cs typeface="Calibri Light"/>
              </a:rPr>
              <a:t>be nor may be construed</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 profit </a:t>
            </a:r>
            <a:r>
              <a:rPr sz="1000" b="0" spc="-10" dirty="0">
                <a:solidFill>
                  <a:srgbClr val="343B3C"/>
                </a:solidFill>
                <a:latin typeface="Calibri Light"/>
                <a:cs typeface="Calibri Light"/>
              </a:rPr>
              <a:t>forecast</a:t>
            </a:r>
            <a:r>
              <a:rPr sz="1000" b="0" dirty="0">
                <a:solidFill>
                  <a:srgbClr val="343B3C"/>
                </a:solidFill>
                <a:latin typeface="Calibri Light"/>
                <a:cs typeface="Calibri Light"/>
              </a:rPr>
              <a:t> and</a:t>
            </a:r>
            <a:r>
              <a:rPr sz="1000" b="0" spc="-5" dirty="0">
                <a:solidFill>
                  <a:srgbClr val="343B3C"/>
                </a:solidFill>
                <a:latin typeface="Calibri Light"/>
                <a:cs typeface="Calibri Light"/>
              </a:rPr>
              <a:t> </a:t>
            </a:r>
            <a:r>
              <a:rPr sz="1000" b="0" dirty="0">
                <a:solidFill>
                  <a:srgbClr val="343B3C"/>
                </a:solidFill>
                <a:latin typeface="Calibri Light"/>
                <a:cs typeface="Calibri Light"/>
              </a:rPr>
              <a:t>there</a:t>
            </a:r>
            <a:r>
              <a:rPr sz="1000" b="0" spc="-5" dirty="0">
                <a:solidFill>
                  <a:srgbClr val="343B3C"/>
                </a:solidFill>
                <a:latin typeface="Calibri Light"/>
                <a:cs typeface="Calibri Light"/>
              </a:rPr>
              <a:t> </a:t>
            </a:r>
            <a:r>
              <a:rPr sz="1000" b="0" dirty="0">
                <a:solidFill>
                  <a:srgbClr val="343B3C"/>
                </a:solidFill>
                <a:latin typeface="Calibri Light"/>
                <a:cs typeface="Calibri Light"/>
              </a:rPr>
              <a:t>can be no </a:t>
            </a:r>
            <a:r>
              <a:rPr sz="1000" b="0" spc="-10" dirty="0">
                <a:solidFill>
                  <a:srgbClr val="343B3C"/>
                </a:solidFill>
                <a:latin typeface="Calibri Light"/>
                <a:cs typeface="Calibri Light"/>
              </a:rPr>
              <a:t>assurance </a:t>
            </a:r>
            <a:r>
              <a:rPr sz="1000" b="0" dirty="0">
                <a:solidFill>
                  <a:srgbClr val="343B3C"/>
                </a:solidFill>
                <a:latin typeface="Calibri Light"/>
                <a:cs typeface="Calibri Light"/>
              </a:rPr>
              <a:t>that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assumptions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returns</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targets</a:t>
            </a:r>
            <a:r>
              <a:rPr sz="1000" b="0" spc="-15" dirty="0">
                <a:solidFill>
                  <a:srgbClr val="343B3C"/>
                </a:solidFill>
                <a:latin typeface="Calibri Light"/>
                <a:cs typeface="Calibri Light"/>
              </a:rPr>
              <a:t> </a:t>
            </a:r>
            <a:r>
              <a:rPr sz="1000" b="0" dirty="0">
                <a:solidFill>
                  <a:srgbClr val="343B3C"/>
                </a:solidFill>
                <a:latin typeface="Calibri Light"/>
                <a:cs typeface="Calibri Light"/>
              </a:rPr>
              <a:t>(including</a:t>
            </a:r>
            <a:r>
              <a:rPr sz="1000" b="0" spc="-20"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20" dirty="0">
                <a:solidFill>
                  <a:srgbClr val="343B3C"/>
                </a:solidFill>
                <a:latin typeface="Calibri Light"/>
                <a:cs typeface="Calibri Light"/>
              </a:rPr>
              <a:t> </a:t>
            </a:r>
            <a:r>
              <a:rPr sz="1000" b="0" dirty="0">
                <a:solidFill>
                  <a:srgbClr val="343B3C"/>
                </a:solidFill>
                <a:latin typeface="Calibri Light"/>
                <a:cs typeface="Calibri Light"/>
              </a:rPr>
              <a:t>limitation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target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composition) indicated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will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achieved.</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views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expressed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include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statements</a:t>
            </a:r>
            <a:r>
              <a:rPr sz="1000" b="0" spc="-15" dirty="0">
                <a:solidFill>
                  <a:srgbClr val="343B3C"/>
                </a:solidFill>
                <a:latin typeface="Calibri Light"/>
                <a:cs typeface="Calibri Light"/>
              </a:rPr>
              <a:t> </a:t>
            </a:r>
            <a:r>
              <a:rPr sz="1000" b="0" dirty="0">
                <a:solidFill>
                  <a:srgbClr val="343B3C"/>
                </a:solidFill>
                <a:latin typeface="Calibri Light"/>
                <a:cs typeface="Calibri Light"/>
              </a:rPr>
              <a:t>which</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accurate.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Forward-looking </a:t>
            </a:r>
            <a:r>
              <a:rPr sz="1000" b="0" dirty="0">
                <a:solidFill>
                  <a:srgbClr val="343B3C"/>
                </a:solidFill>
                <a:latin typeface="Calibri Light"/>
                <a:cs typeface="Calibri Light"/>
              </a:rPr>
              <a:t>statements</a:t>
            </a:r>
            <a:r>
              <a:rPr sz="1000" b="0" spc="40" dirty="0">
                <a:solidFill>
                  <a:srgbClr val="343B3C"/>
                </a:solidFill>
                <a:latin typeface="Calibri Light"/>
                <a:cs typeface="Calibri Light"/>
              </a:rPr>
              <a:t> </a:t>
            </a:r>
            <a:r>
              <a:rPr sz="1000" b="0" dirty="0">
                <a:solidFill>
                  <a:srgbClr val="343B3C"/>
                </a:solidFill>
                <a:latin typeface="Calibri Light"/>
                <a:cs typeface="Calibri Light"/>
              </a:rPr>
              <a:t>can</a:t>
            </a:r>
            <a:r>
              <a:rPr sz="1000" b="0" spc="45" dirty="0">
                <a:solidFill>
                  <a:srgbClr val="343B3C"/>
                </a:solidFill>
                <a:latin typeface="Calibri Light"/>
                <a:cs typeface="Calibri Light"/>
              </a:rPr>
              <a:t> </a:t>
            </a:r>
            <a:r>
              <a:rPr sz="1000" b="0" dirty="0">
                <a:solidFill>
                  <a:srgbClr val="343B3C"/>
                </a:solidFill>
                <a:latin typeface="Calibri Light"/>
                <a:cs typeface="Calibri Light"/>
              </a:rPr>
              <a:t>be</a:t>
            </a:r>
            <a:r>
              <a:rPr sz="1000" b="0" spc="40" dirty="0">
                <a:solidFill>
                  <a:srgbClr val="343B3C"/>
                </a:solidFill>
                <a:latin typeface="Calibri Light"/>
                <a:cs typeface="Calibri Light"/>
              </a:rPr>
              <a:t> </a:t>
            </a:r>
            <a:r>
              <a:rPr sz="1000" b="0" dirty="0">
                <a:solidFill>
                  <a:srgbClr val="343B3C"/>
                </a:solidFill>
                <a:latin typeface="Calibri Light"/>
                <a:cs typeface="Calibri Light"/>
              </a:rPr>
              <a:t>identified</a:t>
            </a:r>
            <a:r>
              <a:rPr sz="1000" b="0" spc="45" dirty="0">
                <a:solidFill>
                  <a:srgbClr val="343B3C"/>
                </a:solidFill>
                <a:latin typeface="Calibri Light"/>
                <a:cs typeface="Calibri Light"/>
              </a:rPr>
              <a:t> </a:t>
            </a:r>
            <a:r>
              <a:rPr sz="1000" b="0" dirty="0">
                <a:solidFill>
                  <a:srgbClr val="343B3C"/>
                </a:solidFill>
                <a:latin typeface="Calibri Light"/>
                <a:cs typeface="Calibri Light"/>
              </a:rPr>
              <a:t>by</a:t>
            </a:r>
            <a:r>
              <a:rPr sz="1000" b="0" spc="40" dirty="0">
                <a:solidFill>
                  <a:srgbClr val="343B3C"/>
                </a:solidFill>
                <a:latin typeface="Calibri Light"/>
                <a:cs typeface="Calibri Light"/>
              </a:rPr>
              <a:t> </a:t>
            </a:r>
            <a:r>
              <a:rPr sz="1000" b="0" dirty="0">
                <a:solidFill>
                  <a:srgbClr val="343B3C"/>
                </a:solidFill>
                <a:latin typeface="Calibri Light"/>
                <a:cs typeface="Calibri Light"/>
              </a:rPr>
              <a:t>words</a:t>
            </a:r>
            <a:r>
              <a:rPr sz="1000" b="0" spc="45" dirty="0">
                <a:solidFill>
                  <a:srgbClr val="343B3C"/>
                </a:solidFill>
                <a:latin typeface="Calibri Light"/>
                <a:cs typeface="Calibri Light"/>
              </a:rPr>
              <a:t> </a:t>
            </a:r>
            <a:r>
              <a:rPr sz="1000" b="0" dirty="0">
                <a:solidFill>
                  <a:srgbClr val="343B3C"/>
                </a:solidFill>
                <a:latin typeface="Calibri Light"/>
                <a:cs typeface="Calibri Light"/>
              </a:rPr>
              <a:t>like</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’’believe’’,</a:t>
            </a:r>
            <a:r>
              <a:rPr sz="1000" b="0" spc="40" dirty="0">
                <a:solidFill>
                  <a:srgbClr val="343B3C"/>
                </a:solidFill>
                <a:latin typeface="Calibri Light"/>
                <a:cs typeface="Calibri Light"/>
              </a:rPr>
              <a:t> </a:t>
            </a:r>
            <a:r>
              <a:rPr sz="1000" b="0" spc="-10" dirty="0">
                <a:solidFill>
                  <a:srgbClr val="343B3C"/>
                </a:solidFill>
                <a:latin typeface="Calibri Light"/>
                <a:cs typeface="Calibri Light"/>
              </a:rPr>
              <a:t>‘’expect’’,</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‘’anticipate’’,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45"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40" dirty="0">
                <a:solidFill>
                  <a:srgbClr val="343B3C"/>
                </a:solidFill>
                <a:latin typeface="Calibri Light"/>
                <a:cs typeface="Calibri Light"/>
              </a:rPr>
              <a:t> </a:t>
            </a:r>
            <a:r>
              <a:rPr sz="1000" b="0" dirty="0">
                <a:solidFill>
                  <a:srgbClr val="343B3C"/>
                </a:solidFill>
                <a:latin typeface="Calibri Light"/>
                <a:cs typeface="Calibri Light"/>
              </a:rPr>
              <a:t>expressions.</a:t>
            </a:r>
            <a:r>
              <a:rPr sz="1000" b="0" spc="35" dirty="0">
                <a:solidFill>
                  <a:srgbClr val="343B3C"/>
                </a:solidFill>
                <a:latin typeface="Calibri Light"/>
                <a:cs typeface="Calibri Light"/>
              </a:rPr>
              <a:t> </a:t>
            </a:r>
            <a:r>
              <a:rPr sz="1000" b="0" dirty="0">
                <a:solidFill>
                  <a:srgbClr val="343B3C"/>
                </a:solidFill>
                <a:latin typeface="Calibri Light"/>
                <a:cs typeface="Calibri Light"/>
              </a:rPr>
              <a:t>You</a:t>
            </a:r>
            <a:r>
              <a:rPr sz="1000" b="0" spc="4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45" dirty="0">
                <a:solidFill>
                  <a:srgbClr val="343B3C"/>
                </a:solidFill>
                <a:latin typeface="Calibri Light"/>
                <a:cs typeface="Calibri Light"/>
              </a:rPr>
              <a:t> </a:t>
            </a:r>
            <a:r>
              <a:rPr sz="1000" b="0" dirty="0">
                <a:solidFill>
                  <a:srgbClr val="343B3C"/>
                </a:solidFill>
                <a:latin typeface="Calibri Light"/>
                <a:cs typeface="Calibri Light"/>
              </a:rPr>
              <a:t>place</a:t>
            </a:r>
            <a:r>
              <a:rPr sz="1000" b="0" spc="40" dirty="0">
                <a:solidFill>
                  <a:srgbClr val="343B3C"/>
                </a:solidFill>
                <a:latin typeface="Calibri Light"/>
                <a:cs typeface="Calibri Light"/>
              </a:rPr>
              <a:t> </a:t>
            </a:r>
            <a:r>
              <a:rPr sz="1000" b="0" dirty="0">
                <a:solidFill>
                  <a:srgbClr val="343B3C"/>
                </a:solidFill>
                <a:latin typeface="Calibri Light"/>
                <a:cs typeface="Calibri Light"/>
              </a:rPr>
              <a:t>undue</a:t>
            </a:r>
            <a:r>
              <a:rPr sz="1000" b="0" spc="40" dirty="0">
                <a:solidFill>
                  <a:srgbClr val="343B3C"/>
                </a:solidFill>
                <a:latin typeface="Calibri Light"/>
                <a:cs typeface="Calibri Light"/>
              </a:rPr>
              <a:t> </a:t>
            </a:r>
            <a:r>
              <a:rPr sz="1000" b="0" dirty="0">
                <a:solidFill>
                  <a:srgbClr val="343B3C"/>
                </a:solidFill>
                <a:latin typeface="Calibri Light"/>
                <a:cs typeface="Calibri Light"/>
              </a:rPr>
              <a:t>reliance</a:t>
            </a:r>
            <a:r>
              <a:rPr sz="1000" b="0" spc="4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35"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35" dirty="0">
                <a:solidFill>
                  <a:srgbClr val="343B3C"/>
                </a:solidFill>
                <a:latin typeface="Calibri Light"/>
                <a:cs typeface="Calibri Light"/>
              </a:rPr>
              <a:t> </a:t>
            </a:r>
            <a:r>
              <a:rPr sz="1000" b="0" dirty="0">
                <a:solidFill>
                  <a:srgbClr val="343B3C"/>
                </a:solidFill>
                <a:latin typeface="Calibri Light"/>
                <a:cs typeface="Calibri Light"/>
              </a:rPr>
              <a:t>which</a:t>
            </a:r>
            <a:r>
              <a:rPr sz="1000" b="0" spc="40" dirty="0">
                <a:solidFill>
                  <a:srgbClr val="343B3C"/>
                </a:solidFill>
                <a:latin typeface="Calibri Light"/>
                <a:cs typeface="Calibri Light"/>
              </a:rPr>
              <a:t> </a:t>
            </a:r>
            <a:r>
              <a:rPr sz="1000" b="0" dirty="0">
                <a:solidFill>
                  <a:srgbClr val="343B3C"/>
                </a:solidFill>
                <a:latin typeface="Calibri Light"/>
                <a:cs typeface="Calibri Light"/>
              </a:rPr>
              <a:t>are</a:t>
            </a:r>
            <a:r>
              <a:rPr sz="1000" b="0" spc="35" dirty="0">
                <a:solidFill>
                  <a:srgbClr val="343B3C"/>
                </a:solidFill>
                <a:latin typeface="Calibri Light"/>
                <a:cs typeface="Calibri Light"/>
              </a:rPr>
              <a:t> </a:t>
            </a:r>
            <a:r>
              <a:rPr sz="1000" b="0" dirty="0">
                <a:solidFill>
                  <a:srgbClr val="343B3C"/>
                </a:solidFill>
                <a:latin typeface="Calibri Light"/>
                <a:cs typeface="Calibri Light"/>
              </a:rPr>
              <a:t>current</a:t>
            </a:r>
            <a:r>
              <a:rPr sz="1000" b="0" spc="40" dirty="0">
                <a:solidFill>
                  <a:srgbClr val="343B3C"/>
                </a:solidFill>
                <a:latin typeface="Calibri Light"/>
                <a:cs typeface="Calibri Light"/>
              </a:rPr>
              <a:t> </a:t>
            </a:r>
            <a:r>
              <a:rPr sz="1000" b="0" dirty="0">
                <a:solidFill>
                  <a:srgbClr val="343B3C"/>
                </a:solidFill>
                <a:latin typeface="Calibri Light"/>
                <a:cs typeface="Calibri Light"/>
              </a:rPr>
              <a:t>as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5"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35" dirty="0">
                <a:solidFill>
                  <a:srgbClr val="343B3C"/>
                </a:solidFill>
                <a:latin typeface="Calibri Light"/>
                <a:cs typeface="Calibri Light"/>
              </a:rPr>
              <a:t> </a:t>
            </a:r>
            <a:r>
              <a:rPr sz="1000" b="0" dirty="0">
                <a:solidFill>
                  <a:srgbClr val="343B3C"/>
                </a:solidFill>
                <a:latin typeface="Calibri Light"/>
                <a:cs typeface="Calibri Light"/>
              </a:rPr>
              <a:t>disclaims</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update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alter</a:t>
            </a:r>
            <a:r>
              <a:rPr sz="1000" b="0" spc="40"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forward- </a:t>
            </a:r>
            <a:r>
              <a:rPr sz="1000" b="0" dirty="0">
                <a:solidFill>
                  <a:srgbClr val="343B3C"/>
                </a:solidFill>
                <a:latin typeface="Calibri Light"/>
                <a:cs typeface="Calibri Light"/>
              </a:rPr>
              <a:t>looking</a:t>
            </a:r>
            <a:r>
              <a:rPr sz="1000" b="0" spc="-10"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5"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new</a:t>
            </a:r>
            <a:r>
              <a:rPr sz="1000" b="0" spc="-10" dirty="0">
                <a:solidFill>
                  <a:srgbClr val="343B3C"/>
                </a:solidFill>
                <a:latin typeface="Calibri Light"/>
                <a:cs typeface="Calibri Light"/>
              </a:rPr>
              <a:t> information,</a:t>
            </a:r>
            <a:r>
              <a:rPr sz="1000" b="0" spc="-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events</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otherwise.</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5" dirty="0">
                <a:solidFill>
                  <a:srgbClr val="343B3C"/>
                </a:solidFill>
                <a:latin typeface="Calibri Light"/>
                <a:cs typeface="Calibri Light"/>
              </a:rPr>
              <a:t> </a:t>
            </a:r>
            <a:r>
              <a:rPr sz="1000" b="0" dirty="0">
                <a:solidFill>
                  <a:srgbClr val="343B3C"/>
                </a:solidFill>
                <a:latin typeface="Calibri Light"/>
                <a:cs typeface="Calibri Light"/>
              </a:rPr>
              <a:t>assets</a:t>
            </a:r>
            <a:r>
              <a:rPr sz="1000" b="0" spc="-5" dirty="0">
                <a:solidFill>
                  <a:srgbClr val="343B3C"/>
                </a:solidFill>
                <a:latin typeface="Calibri Light"/>
                <a:cs typeface="Calibri Light"/>
              </a:rPr>
              <a:t> </a:t>
            </a:r>
            <a:r>
              <a:rPr sz="1000" b="0" dirty="0">
                <a:solidFill>
                  <a:srgbClr val="343B3C"/>
                </a:solidFill>
                <a:latin typeface="Calibri Light"/>
                <a:cs typeface="Calibri Light"/>
              </a:rPr>
              <a:t>can</a:t>
            </a:r>
            <a:r>
              <a:rPr sz="1000" b="0" spc="-10" dirty="0">
                <a:solidFill>
                  <a:srgbClr val="343B3C"/>
                </a:solidFill>
                <a:latin typeface="Calibri Light"/>
                <a:cs typeface="Calibri Light"/>
              </a:rPr>
              <a:t> </a:t>
            </a:r>
            <a:r>
              <a:rPr sz="1000" b="0" dirty="0">
                <a:solidFill>
                  <a:srgbClr val="343B3C"/>
                </a:solidFill>
                <a:latin typeface="Calibri Light"/>
                <a:cs typeface="Calibri Light"/>
              </a:rPr>
              <a:t>vary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significantly </a:t>
            </a:r>
            <a:r>
              <a:rPr sz="1000" b="0" dirty="0">
                <a:solidFill>
                  <a:srgbClr val="343B3C"/>
                </a:solidFill>
                <a:latin typeface="Calibri Light"/>
                <a:cs typeface="Calibri Light"/>
              </a:rPr>
              <a:t>from</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prices</a:t>
            </a:r>
            <a:r>
              <a:rPr sz="1000" b="0" spc="40" dirty="0">
                <a:solidFill>
                  <a:srgbClr val="343B3C"/>
                </a:solidFill>
                <a:latin typeface="Calibri Light"/>
                <a:cs typeface="Calibri Light"/>
              </a:rPr>
              <a:t> </a:t>
            </a:r>
            <a:r>
              <a:rPr sz="1000" b="0" dirty="0">
                <a:solidFill>
                  <a:srgbClr val="343B3C"/>
                </a:solidFill>
                <a:latin typeface="Calibri Light"/>
                <a:cs typeface="Calibri Light"/>
              </a:rPr>
              <a:t>that</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45" dirty="0">
                <a:solidFill>
                  <a:srgbClr val="343B3C"/>
                </a:solidFill>
                <a:latin typeface="Calibri Light"/>
                <a:cs typeface="Calibri Light"/>
              </a:rPr>
              <a:t> </a:t>
            </a:r>
            <a:r>
              <a:rPr sz="1000" b="0" dirty="0">
                <a:solidFill>
                  <a:srgbClr val="343B3C"/>
                </a:solidFill>
                <a:latin typeface="Calibri Light"/>
                <a:cs typeface="Calibri Light"/>
              </a:rPr>
              <a:t>could</a:t>
            </a:r>
            <a:r>
              <a:rPr sz="1000" b="0" spc="40" dirty="0">
                <a:solidFill>
                  <a:srgbClr val="343B3C"/>
                </a:solidFill>
                <a:latin typeface="Calibri Light"/>
                <a:cs typeface="Calibri Light"/>
              </a:rPr>
              <a:t> </a:t>
            </a:r>
            <a:r>
              <a:rPr sz="1000" b="0" dirty="0">
                <a:solidFill>
                  <a:srgbClr val="343B3C"/>
                </a:solidFill>
                <a:latin typeface="Calibri Light"/>
                <a:cs typeface="Calibri Light"/>
              </a:rPr>
              <a:t>obtain</a:t>
            </a:r>
            <a:r>
              <a:rPr sz="1000" b="0" spc="40" dirty="0">
                <a:solidFill>
                  <a:srgbClr val="343B3C"/>
                </a:solidFill>
                <a:latin typeface="Calibri Light"/>
                <a:cs typeface="Calibri Light"/>
              </a:rPr>
              <a:t> </a:t>
            </a:r>
            <a:r>
              <a:rPr sz="1000" b="0" dirty="0">
                <a:solidFill>
                  <a:srgbClr val="343B3C"/>
                </a:solidFill>
                <a:latin typeface="Calibri Light"/>
                <a:cs typeface="Calibri Light"/>
              </a:rPr>
              <a:t>if</a:t>
            </a:r>
            <a:r>
              <a:rPr sz="1000" b="0" spc="45" dirty="0">
                <a:solidFill>
                  <a:srgbClr val="343B3C"/>
                </a:solidFill>
                <a:latin typeface="Calibri Light"/>
                <a:cs typeface="Calibri Light"/>
              </a:rPr>
              <a:t> </a:t>
            </a:r>
            <a:r>
              <a:rPr sz="1000" b="0" dirty="0">
                <a:solidFill>
                  <a:srgbClr val="343B3C"/>
                </a:solidFill>
                <a:latin typeface="Calibri Light"/>
                <a:cs typeface="Calibri Light"/>
              </a:rPr>
              <a:t>it</a:t>
            </a:r>
            <a:r>
              <a:rPr sz="1000" b="0" spc="40" dirty="0">
                <a:solidFill>
                  <a:srgbClr val="343B3C"/>
                </a:solidFill>
                <a:latin typeface="Calibri Light"/>
                <a:cs typeface="Calibri Light"/>
              </a:rPr>
              <a:t> </a:t>
            </a:r>
            <a:r>
              <a:rPr sz="1000" b="0" dirty="0">
                <a:solidFill>
                  <a:srgbClr val="343B3C"/>
                </a:solidFill>
                <a:latin typeface="Calibri Light"/>
                <a:cs typeface="Calibri Light"/>
              </a:rPr>
              <a:t>sought</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45" dirty="0">
                <a:solidFill>
                  <a:srgbClr val="343B3C"/>
                </a:solidFill>
                <a:latin typeface="Calibri Light"/>
                <a:cs typeface="Calibri Light"/>
              </a:rPr>
              <a:t> </a:t>
            </a:r>
            <a:r>
              <a:rPr sz="1000" b="0" dirty="0">
                <a:solidFill>
                  <a:srgbClr val="343B3C"/>
                </a:solidFill>
                <a:latin typeface="Calibri Light"/>
                <a:cs typeface="Calibri Light"/>
              </a:rPr>
              <a:t>liquidate</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45" dirty="0">
                <a:solidFill>
                  <a:srgbClr val="343B3C"/>
                </a:solidFill>
                <a:latin typeface="Calibri Light"/>
                <a:cs typeface="Calibri Light"/>
              </a:rPr>
              <a:t> </a:t>
            </a:r>
            <a:r>
              <a:rPr sz="1000" b="0" dirty="0">
                <a:solidFill>
                  <a:srgbClr val="343B3C"/>
                </a:solidFill>
                <a:latin typeface="Calibri Light"/>
                <a:cs typeface="Calibri Light"/>
              </a:rPr>
              <a:t>on</a:t>
            </a:r>
            <a:r>
              <a:rPr sz="1000" b="0" spc="4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40" dirty="0">
                <a:solidFill>
                  <a:srgbClr val="343B3C"/>
                </a:solidFill>
                <a:latin typeface="Calibri Light"/>
                <a:cs typeface="Calibri Light"/>
              </a:rPr>
              <a:t> </a:t>
            </a:r>
            <a:r>
              <a:rPr sz="1000" b="0" dirty="0">
                <a:solidFill>
                  <a:srgbClr val="343B3C"/>
                </a:solidFill>
                <a:latin typeface="Calibri Light"/>
                <a:cs typeface="Calibri Light"/>
              </a:rPr>
              <a:t>due</a:t>
            </a:r>
            <a:r>
              <a:rPr sz="1000" b="0" spc="45" dirty="0">
                <a:solidFill>
                  <a:srgbClr val="343B3C"/>
                </a:solidFill>
                <a:latin typeface="Calibri Light"/>
                <a:cs typeface="Calibri Light"/>
              </a:rPr>
              <a:t> </a:t>
            </a:r>
            <a:r>
              <a:rPr sz="1000" b="0" dirty="0">
                <a:solidFill>
                  <a:srgbClr val="343B3C"/>
                </a:solidFill>
                <a:latin typeface="Calibri Light"/>
                <a:cs typeface="Calibri Light"/>
              </a:rPr>
              <a:t>to</a:t>
            </a:r>
            <a:r>
              <a:rPr sz="1000" b="0" spc="40" dirty="0">
                <a:solidFill>
                  <a:srgbClr val="343B3C"/>
                </a:solidFill>
                <a:latin typeface="Calibri Light"/>
                <a:cs typeface="Calibri Light"/>
              </a:rPr>
              <a:t> </a:t>
            </a:r>
            <a:r>
              <a:rPr sz="1000" b="0" dirty="0">
                <a:solidFill>
                  <a:srgbClr val="343B3C"/>
                </a:solidFill>
                <a:latin typeface="Calibri Light"/>
                <a:cs typeface="Calibri Light"/>
              </a:rPr>
              <a:t>market</a:t>
            </a:r>
            <a:r>
              <a:rPr sz="1000" b="0" spc="40" dirty="0">
                <a:solidFill>
                  <a:srgbClr val="343B3C"/>
                </a:solidFill>
                <a:latin typeface="Calibri Light"/>
                <a:cs typeface="Calibri Light"/>
              </a:rPr>
              <a:t> </a:t>
            </a:r>
            <a:r>
              <a:rPr sz="1000" b="0" dirty="0">
                <a:solidFill>
                  <a:srgbClr val="343B3C"/>
                </a:solidFill>
                <a:latin typeface="Calibri Light"/>
                <a:cs typeface="Calibri Light"/>
              </a:rPr>
              <a:t>conditions</a:t>
            </a:r>
            <a:r>
              <a:rPr sz="1000" b="0" spc="45" dirty="0">
                <a:solidFill>
                  <a:srgbClr val="343B3C"/>
                </a:solidFill>
                <a:latin typeface="Calibri Light"/>
                <a:cs typeface="Calibri Light"/>
              </a:rPr>
              <a:t> </a:t>
            </a:r>
            <a:r>
              <a:rPr sz="1000" b="0" spc="-25" dirty="0">
                <a:solidFill>
                  <a:srgbClr val="343B3C"/>
                </a:solidFill>
                <a:latin typeface="Calibri Light"/>
                <a:cs typeface="Calibri Light"/>
              </a:rPr>
              <a:t>and </a:t>
            </a:r>
            <a:r>
              <a:rPr sz="1000" b="0" dirty="0">
                <a:solidFill>
                  <a:srgbClr val="343B3C"/>
                </a:solidFill>
                <a:latin typeface="Calibri Light"/>
                <a:cs typeface="Calibri Light"/>
              </a:rPr>
              <a:t>general</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economic</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environment.</a:t>
            </a:r>
            <a:r>
              <a:rPr sz="1000" b="0" spc="-15"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valuations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do</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fairness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regarded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They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follow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policy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adapted</a:t>
            </a:r>
            <a:r>
              <a:rPr sz="1000" b="0" spc="-20" dirty="0">
                <a:solidFill>
                  <a:srgbClr val="343B3C"/>
                </a:solidFill>
                <a:latin typeface="Calibri Light"/>
                <a:cs typeface="Calibri Light"/>
              </a:rPr>
              <a:t> </a:t>
            </a:r>
            <a:r>
              <a:rPr sz="1000" b="0" dirty="0">
                <a:solidFill>
                  <a:srgbClr val="343B3C"/>
                </a:solidFill>
                <a:latin typeface="Calibri Light"/>
                <a:cs typeface="Calibri Light"/>
              </a:rPr>
              <a:t>from</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best</a:t>
            </a:r>
            <a:r>
              <a:rPr sz="1000" b="0" spc="-20" dirty="0">
                <a:solidFill>
                  <a:srgbClr val="343B3C"/>
                </a:solidFill>
                <a:latin typeface="Calibri Light"/>
                <a:cs typeface="Calibri Light"/>
              </a:rPr>
              <a:t> </a:t>
            </a:r>
            <a:r>
              <a:rPr sz="1000" b="0" dirty="0">
                <a:solidFill>
                  <a:srgbClr val="343B3C"/>
                </a:solidFill>
                <a:latin typeface="Calibri Light"/>
                <a:cs typeface="Calibri Light"/>
              </a:rPr>
              <a:t>interests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shareholders,</a:t>
            </a:r>
            <a:r>
              <a:rPr sz="1000" b="0" spc="-20" dirty="0">
                <a:solidFill>
                  <a:srgbClr val="343B3C"/>
                </a:solidFill>
                <a:latin typeface="Calibri Light"/>
                <a:cs typeface="Calibri Light"/>
              </a:rPr>
              <a:t> </a:t>
            </a:r>
            <a:r>
              <a:rPr sz="1000" b="0" dirty="0">
                <a:solidFill>
                  <a:srgbClr val="343B3C"/>
                </a:solidFill>
                <a:latin typeface="Calibri Light"/>
                <a:cs typeface="Calibri Light"/>
              </a:rPr>
              <a:t>taking</a:t>
            </a:r>
            <a:r>
              <a:rPr sz="1000" b="0" spc="-15" dirty="0">
                <a:solidFill>
                  <a:srgbClr val="343B3C"/>
                </a:solidFill>
                <a:latin typeface="Calibri Light"/>
                <a:cs typeface="Calibri Light"/>
              </a:rPr>
              <a:t> </a:t>
            </a:r>
            <a:r>
              <a:rPr sz="1000" b="0" dirty="0">
                <a:solidFill>
                  <a:srgbClr val="343B3C"/>
                </a:solidFill>
                <a:latin typeface="Calibri Light"/>
                <a:cs typeface="Calibri Light"/>
              </a:rPr>
              <a:t>into</a:t>
            </a:r>
            <a:r>
              <a:rPr sz="1000" b="0" spc="-20" dirty="0">
                <a:solidFill>
                  <a:srgbClr val="343B3C"/>
                </a:solidFill>
                <a:latin typeface="Calibri Light"/>
                <a:cs typeface="Calibri Light"/>
              </a:rPr>
              <a:t> </a:t>
            </a:r>
            <a:r>
              <a:rPr sz="1000" b="0" dirty="0">
                <a:solidFill>
                  <a:srgbClr val="343B3C"/>
                </a:solidFill>
                <a:latin typeface="Calibri Light"/>
                <a:cs typeface="Calibri Light"/>
              </a:rPr>
              <a:t>account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conditions </a:t>
            </a:r>
            <a:r>
              <a:rPr sz="1000" b="0" dirty="0">
                <a:solidFill>
                  <a:srgbClr val="343B3C"/>
                </a:solidFill>
                <a:latin typeface="Calibri Light"/>
                <a:cs typeface="Calibri Light"/>
              </a:rPr>
              <a:t>of financial markets at that</a:t>
            </a:r>
            <a:r>
              <a:rPr sz="1000" b="0" spc="5" dirty="0">
                <a:solidFill>
                  <a:srgbClr val="343B3C"/>
                </a:solidFill>
                <a:latin typeface="Calibri Light"/>
                <a:cs typeface="Calibri Light"/>
              </a:rPr>
              <a:t> </a:t>
            </a:r>
            <a:r>
              <a:rPr sz="1000" b="0" dirty="0">
                <a:solidFill>
                  <a:srgbClr val="343B3C"/>
                </a:solidFill>
                <a:latin typeface="Calibri Light"/>
                <a:cs typeface="Calibri Light"/>
              </a:rPr>
              <a:t>time. Volta qualifies</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an alternative investment fund within the meaning</a:t>
            </a:r>
            <a:r>
              <a:rPr sz="1000" b="0" spc="-5" dirty="0">
                <a:solidFill>
                  <a:srgbClr val="343B3C"/>
                </a:solidFill>
                <a:latin typeface="Calibri Light"/>
                <a:cs typeface="Calibri Light"/>
              </a:rPr>
              <a:t> </a:t>
            </a:r>
            <a:r>
              <a:rPr sz="1000" b="0" dirty="0">
                <a:solidFill>
                  <a:srgbClr val="343B3C"/>
                </a:solidFill>
                <a:latin typeface="Calibri Light"/>
                <a:cs typeface="Calibri Light"/>
              </a:rPr>
              <a:t>of the</a:t>
            </a:r>
            <a:r>
              <a:rPr sz="1000" b="0" spc="5" dirty="0">
                <a:solidFill>
                  <a:srgbClr val="343B3C"/>
                </a:solidFill>
                <a:latin typeface="Calibri Light"/>
                <a:cs typeface="Calibri Light"/>
              </a:rPr>
              <a:t> </a:t>
            </a:r>
            <a:r>
              <a:rPr sz="1000" b="0" dirty="0">
                <a:solidFill>
                  <a:srgbClr val="343B3C"/>
                </a:solidFill>
                <a:latin typeface="Calibri Light"/>
                <a:cs typeface="Calibri Light"/>
              </a:rPr>
              <a:t>AIFM Directive and is notified</a:t>
            </a:r>
            <a:r>
              <a:rPr sz="1000" b="0" spc="5" dirty="0">
                <a:solidFill>
                  <a:srgbClr val="343B3C"/>
                </a:solidFill>
                <a:latin typeface="Calibri Light"/>
                <a:cs typeface="Calibri Light"/>
              </a:rPr>
              <a:t> </a:t>
            </a:r>
            <a:r>
              <a:rPr sz="1000" b="0" spc="-25" dirty="0">
                <a:solidFill>
                  <a:srgbClr val="343B3C"/>
                </a:solidFill>
                <a:latin typeface="Calibri Light"/>
                <a:cs typeface="Calibri Light"/>
              </a:rPr>
              <a:t>as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license</a:t>
            </a:r>
            <a:r>
              <a:rPr sz="1000" b="0" spc="-15" dirty="0">
                <a:solidFill>
                  <a:srgbClr val="343B3C"/>
                </a:solidFill>
                <a:latin typeface="Calibri Light"/>
                <a:cs typeface="Calibri Light"/>
              </a:rPr>
              <a:t> </a:t>
            </a:r>
            <a:r>
              <a:rPr sz="1000" b="0" dirty="0">
                <a:solidFill>
                  <a:srgbClr val="343B3C"/>
                </a:solidFill>
                <a:latin typeface="Calibri Light"/>
                <a:cs typeface="Calibri Light"/>
              </a:rPr>
              <a:t>held</a:t>
            </a:r>
            <a:r>
              <a:rPr sz="1000" b="0" spc="-10"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with</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Autorité</a:t>
            </a:r>
            <a:r>
              <a:rPr sz="1000" b="0" spc="-15" dirty="0">
                <a:solidFill>
                  <a:srgbClr val="343B3C"/>
                </a:solidFill>
                <a:latin typeface="Calibri Light"/>
                <a:cs typeface="Calibri Light"/>
              </a:rPr>
              <a:t> </a:t>
            </a:r>
            <a:r>
              <a:rPr sz="1000" b="0" dirty="0">
                <a:solidFill>
                  <a:srgbClr val="343B3C"/>
                </a:solidFill>
                <a:latin typeface="Calibri Light"/>
                <a:cs typeface="Calibri Light"/>
              </a:rPr>
              <a:t>des</a:t>
            </a:r>
            <a:r>
              <a:rPr sz="1000" b="0" spc="-15" dirty="0">
                <a:solidFill>
                  <a:srgbClr val="343B3C"/>
                </a:solidFill>
                <a:latin typeface="Calibri Light"/>
                <a:cs typeface="Calibri Light"/>
              </a:rPr>
              <a:t> </a:t>
            </a:r>
            <a:r>
              <a:rPr sz="1000" b="0" dirty="0">
                <a:solidFill>
                  <a:srgbClr val="343B3C"/>
                </a:solidFill>
                <a:latin typeface="Calibri Light"/>
                <a:cs typeface="Calibri Light"/>
              </a:rPr>
              <a:t>Marchés</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Financiers</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“AMF”) </a:t>
            </a:r>
            <a:r>
              <a:rPr sz="1000" b="0" dirty="0">
                <a:solidFill>
                  <a:srgbClr val="343B3C"/>
                </a:solidFill>
                <a:latin typeface="Calibri Light"/>
                <a:cs typeface="Calibri Light"/>
              </a:rPr>
              <a:t>in</a:t>
            </a:r>
            <a:r>
              <a:rPr sz="1000" b="0" spc="-10" dirty="0">
                <a:solidFill>
                  <a:srgbClr val="343B3C"/>
                </a:solidFill>
                <a:latin typeface="Calibri Light"/>
                <a:cs typeface="Calibri Light"/>
              </a:rPr>
              <a:t> France.</a:t>
            </a:r>
            <a:endParaRPr sz="1000">
              <a:latin typeface="Calibri Light"/>
              <a:cs typeface="Calibri Light"/>
            </a:endParaRPr>
          </a:p>
          <a:p>
            <a:pPr>
              <a:lnSpc>
                <a:spcPct val="100000"/>
              </a:lnSpc>
              <a:spcBef>
                <a:spcPts val="40"/>
              </a:spcBef>
            </a:pPr>
            <a:endParaRPr sz="950">
              <a:latin typeface="Calibri Light"/>
              <a:cs typeface="Calibri Light"/>
            </a:endParaRPr>
          </a:p>
          <a:p>
            <a:pPr marL="12700" marR="6350" algn="just">
              <a:lnSpc>
                <a:spcPct val="100000"/>
              </a:lnSpc>
            </a:pPr>
            <a:r>
              <a:rPr sz="1000" b="0" dirty="0">
                <a:solidFill>
                  <a:srgbClr val="343B3C"/>
                </a:solidFill>
                <a:latin typeface="Calibri Light"/>
                <a:cs typeface="Calibri Light"/>
              </a:rPr>
              <a:t>Editor:</a:t>
            </a:r>
            <a:r>
              <a:rPr sz="1000" b="0" spc="60" dirty="0">
                <a:solidFill>
                  <a:srgbClr val="343B3C"/>
                </a:solidFill>
                <a:latin typeface="Calibri Light"/>
                <a:cs typeface="Calibri Light"/>
              </a:rPr>
              <a:t> </a:t>
            </a:r>
            <a:r>
              <a:rPr sz="1000" b="0" dirty="0">
                <a:solidFill>
                  <a:srgbClr val="343B3C"/>
                </a:solidFill>
                <a:latin typeface="Calibri Light"/>
                <a:cs typeface="Calibri Light"/>
              </a:rPr>
              <a:t>AXA</a:t>
            </a:r>
            <a:r>
              <a:rPr sz="1000" b="0" spc="6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6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65" dirty="0">
                <a:solidFill>
                  <a:srgbClr val="343B3C"/>
                </a:solidFill>
                <a:latin typeface="Calibri Light"/>
                <a:cs typeface="Calibri Light"/>
              </a:rPr>
              <a:t> </a:t>
            </a:r>
            <a:r>
              <a:rPr sz="1000" b="0" dirty="0">
                <a:solidFill>
                  <a:srgbClr val="343B3C"/>
                </a:solidFill>
                <a:latin typeface="Calibri Light"/>
                <a:cs typeface="Calibri Light"/>
              </a:rPr>
              <a:t>PARIS,</a:t>
            </a:r>
            <a:r>
              <a:rPr sz="1000" b="0" spc="60" dirty="0">
                <a:solidFill>
                  <a:srgbClr val="343B3C"/>
                </a:solidFill>
                <a:latin typeface="Calibri Light"/>
                <a:cs typeface="Calibri Light"/>
              </a:rPr>
              <a:t> </a:t>
            </a:r>
            <a:r>
              <a:rPr sz="1000" b="0" dirty="0">
                <a:solidFill>
                  <a:srgbClr val="343B3C"/>
                </a:solidFill>
                <a:latin typeface="Calibri Light"/>
                <a:cs typeface="Calibri Light"/>
              </a:rPr>
              <a:t>a</a:t>
            </a:r>
            <a:r>
              <a:rPr sz="1000" b="0" spc="6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65" dirty="0">
                <a:solidFill>
                  <a:srgbClr val="343B3C"/>
                </a:solidFill>
                <a:latin typeface="Calibri Light"/>
                <a:cs typeface="Calibri Light"/>
              </a:rPr>
              <a:t> </a:t>
            </a:r>
            <a:r>
              <a:rPr sz="1000" b="0" dirty="0">
                <a:solidFill>
                  <a:srgbClr val="343B3C"/>
                </a:solidFill>
                <a:latin typeface="Calibri Light"/>
                <a:cs typeface="Calibri Light"/>
              </a:rPr>
              <a:t>incorporated</a:t>
            </a:r>
            <a:r>
              <a:rPr sz="1000" b="0" spc="60" dirty="0">
                <a:solidFill>
                  <a:srgbClr val="343B3C"/>
                </a:solidFill>
                <a:latin typeface="Calibri Light"/>
                <a:cs typeface="Calibri Light"/>
              </a:rPr>
              <a:t> </a:t>
            </a:r>
            <a:r>
              <a:rPr sz="1000" b="0" dirty="0">
                <a:solidFill>
                  <a:srgbClr val="343B3C"/>
                </a:solidFill>
                <a:latin typeface="Calibri Light"/>
                <a:cs typeface="Calibri Light"/>
              </a:rPr>
              <a:t>under</a:t>
            </a:r>
            <a:r>
              <a:rPr sz="1000" b="0" spc="55" dirty="0">
                <a:solidFill>
                  <a:srgbClr val="343B3C"/>
                </a:solidFill>
                <a:latin typeface="Calibri Light"/>
                <a:cs typeface="Calibri Light"/>
              </a:rPr>
              <a:t> </a:t>
            </a:r>
            <a:r>
              <a:rPr sz="1000" b="0" dirty="0">
                <a:solidFill>
                  <a:srgbClr val="343B3C"/>
                </a:solidFill>
                <a:latin typeface="Calibri Light"/>
                <a:cs typeface="Calibri Light"/>
              </a:rPr>
              <a:t>the</a:t>
            </a:r>
            <a:r>
              <a:rPr sz="1000" b="0" spc="60" dirty="0">
                <a:solidFill>
                  <a:srgbClr val="343B3C"/>
                </a:solidFill>
                <a:latin typeface="Calibri Light"/>
                <a:cs typeface="Calibri Light"/>
              </a:rPr>
              <a:t> </a:t>
            </a:r>
            <a:r>
              <a:rPr sz="1000" b="0" dirty="0">
                <a:solidFill>
                  <a:srgbClr val="343B3C"/>
                </a:solidFill>
                <a:latin typeface="Calibri Light"/>
                <a:cs typeface="Calibri Light"/>
              </a:rPr>
              <a:t>laws</a:t>
            </a:r>
            <a:r>
              <a:rPr sz="1000" b="0" spc="60" dirty="0">
                <a:solidFill>
                  <a:srgbClr val="343B3C"/>
                </a:solidFill>
                <a:latin typeface="Calibri Light"/>
                <a:cs typeface="Calibri Light"/>
              </a:rPr>
              <a:t> </a:t>
            </a:r>
            <a:r>
              <a:rPr sz="1000" b="0" dirty="0">
                <a:solidFill>
                  <a:srgbClr val="343B3C"/>
                </a:solidFill>
                <a:latin typeface="Calibri Light"/>
                <a:cs typeface="Calibri Light"/>
              </a:rPr>
              <a:t>of</a:t>
            </a:r>
            <a:r>
              <a:rPr sz="1000" b="0" spc="60" dirty="0">
                <a:solidFill>
                  <a:srgbClr val="343B3C"/>
                </a:solidFill>
                <a:latin typeface="Calibri Light"/>
                <a:cs typeface="Calibri Light"/>
              </a:rPr>
              <a:t> </a:t>
            </a:r>
            <a:r>
              <a:rPr sz="1000" b="0" dirty="0">
                <a:solidFill>
                  <a:srgbClr val="343B3C"/>
                </a:solidFill>
                <a:latin typeface="Calibri Light"/>
                <a:cs typeface="Calibri Light"/>
              </a:rPr>
              <a:t>France,</a:t>
            </a:r>
            <a:r>
              <a:rPr sz="1000" b="0" spc="65" dirty="0">
                <a:solidFill>
                  <a:srgbClr val="343B3C"/>
                </a:solidFill>
                <a:latin typeface="Calibri Light"/>
                <a:cs typeface="Calibri Light"/>
              </a:rPr>
              <a:t> </a:t>
            </a:r>
            <a:r>
              <a:rPr sz="1000" b="0" dirty="0">
                <a:solidFill>
                  <a:srgbClr val="343B3C"/>
                </a:solidFill>
                <a:latin typeface="Calibri Light"/>
                <a:cs typeface="Calibri Light"/>
              </a:rPr>
              <a:t>having</a:t>
            </a:r>
            <a:r>
              <a:rPr sz="1000" b="0" spc="55" dirty="0">
                <a:solidFill>
                  <a:srgbClr val="343B3C"/>
                </a:solidFill>
                <a:latin typeface="Calibri Light"/>
                <a:cs typeface="Calibri Light"/>
              </a:rPr>
              <a:t> </a:t>
            </a:r>
            <a:r>
              <a:rPr sz="1000" b="0" dirty="0">
                <a:solidFill>
                  <a:srgbClr val="343B3C"/>
                </a:solidFill>
                <a:latin typeface="Calibri Light"/>
                <a:cs typeface="Calibri Light"/>
              </a:rPr>
              <a:t>its</a:t>
            </a:r>
            <a:r>
              <a:rPr sz="1000" b="0" spc="5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65" dirty="0">
                <a:solidFill>
                  <a:srgbClr val="343B3C"/>
                </a:solidFill>
                <a:latin typeface="Calibri Light"/>
                <a:cs typeface="Calibri Light"/>
              </a:rPr>
              <a:t> </a:t>
            </a:r>
            <a:r>
              <a:rPr sz="1000" b="0" dirty="0">
                <a:solidFill>
                  <a:srgbClr val="343B3C"/>
                </a:solidFill>
                <a:latin typeface="Calibri Light"/>
                <a:cs typeface="Calibri Light"/>
              </a:rPr>
              <a:t>office</a:t>
            </a:r>
            <a:r>
              <a:rPr sz="1000" b="0" spc="60" dirty="0">
                <a:solidFill>
                  <a:srgbClr val="343B3C"/>
                </a:solidFill>
                <a:latin typeface="Calibri Light"/>
                <a:cs typeface="Calibri Light"/>
              </a:rPr>
              <a:t> </a:t>
            </a:r>
            <a:r>
              <a:rPr sz="1000" b="0" dirty="0">
                <a:solidFill>
                  <a:srgbClr val="343B3C"/>
                </a:solidFill>
                <a:latin typeface="Calibri Light"/>
                <a:cs typeface="Calibri Light"/>
              </a:rPr>
              <a:t>located</a:t>
            </a:r>
            <a:r>
              <a:rPr sz="1000" b="0" spc="60" dirty="0">
                <a:solidFill>
                  <a:srgbClr val="343B3C"/>
                </a:solidFill>
                <a:latin typeface="Calibri Light"/>
                <a:cs typeface="Calibri Light"/>
              </a:rPr>
              <a:t> </a:t>
            </a:r>
            <a:r>
              <a:rPr sz="1000" b="0" dirty="0">
                <a:solidFill>
                  <a:srgbClr val="343B3C"/>
                </a:solidFill>
                <a:latin typeface="Calibri Light"/>
                <a:cs typeface="Calibri Light"/>
              </a:rPr>
              <a:t>at</a:t>
            </a:r>
            <a:r>
              <a:rPr sz="1000" b="0" spc="60" dirty="0">
                <a:solidFill>
                  <a:srgbClr val="343B3C"/>
                </a:solidFill>
                <a:latin typeface="Calibri Light"/>
                <a:cs typeface="Calibri Light"/>
              </a:rPr>
              <a:t> </a:t>
            </a:r>
            <a:r>
              <a:rPr sz="1000" b="0" spc="-20" dirty="0">
                <a:solidFill>
                  <a:srgbClr val="343B3C"/>
                </a:solidFill>
                <a:latin typeface="Calibri Light"/>
                <a:cs typeface="Calibri Light"/>
              </a:rPr>
              <a:t>Tour </a:t>
            </a:r>
            <a:r>
              <a:rPr sz="1000" b="0" dirty="0">
                <a:solidFill>
                  <a:srgbClr val="343B3C"/>
                </a:solidFill>
                <a:latin typeface="Calibri Light"/>
                <a:cs typeface="Calibri Light"/>
              </a:rPr>
              <a:t>Majunga,</a:t>
            </a:r>
            <a:r>
              <a:rPr sz="1000" b="0" spc="-15" dirty="0">
                <a:solidFill>
                  <a:srgbClr val="343B3C"/>
                </a:solidFill>
                <a:latin typeface="Calibri Light"/>
                <a:cs typeface="Calibri Light"/>
              </a:rPr>
              <a:t> </a:t>
            </a:r>
            <a:r>
              <a:rPr sz="1000" b="0" dirty="0">
                <a:solidFill>
                  <a:srgbClr val="343B3C"/>
                </a:solidFill>
                <a:latin typeface="Calibri Light"/>
                <a:cs typeface="Calibri Light"/>
              </a:rPr>
              <a:t>6,</a:t>
            </a:r>
            <a:r>
              <a:rPr sz="1000" b="0" spc="-15" dirty="0">
                <a:solidFill>
                  <a:srgbClr val="343B3C"/>
                </a:solidFill>
                <a:latin typeface="Calibri Light"/>
                <a:cs typeface="Calibri Light"/>
              </a:rPr>
              <a:t> </a:t>
            </a:r>
            <a:r>
              <a:rPr sz="1000" b="0" dirty="0">
                <a:solidFill>
                  <a:srgbClr val="343B3C"/>
                </a:solidFill>
                <a:latin typeface="Calibri Light"/>
                <a:cs typeface="Calibri Light"/>
              </a:rPr>
              <a:t>Place</a:t>
            </a:r>
            <a:r>
              <a:rPr sz="1000" b="0" spc="-15" dirty="0">
                <a:solidFill>
                  <a:srgbClr val="343B3C"/>
                </a:solidFill>
                <a:latin typeface="Calibri Light"/>
                <a:cs typeface="Calibri Light"/>
              </a:rPr>
              <a:t> </a:t>
            </a:r>
            <a:r>
              <a:rPr sz="1000" b="0" dirty="0">
                <a:solidFill>
                  <a:srgbClr val="343B3C"/>
                </a:solidFill>
                <a:latin typeface="Calibri Light"/>
                <a:cs typeface="Calibri Light"/>
              </a:rPr>
              <a:t>de</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Pyramide</a:t>
            </a:r>
            <a:r>
              <a:rPr sz="1000" b="0" spc="-15" dirty="0">
                <a:solidFill>
                  <a:srgbClr val="343B3C"/>
                </a:solidFill>
                <a:latin typeface="Calibri Light"/>
                <a:cs typeface="Calibri Light"/>
              </a:rPr>
              <a:t> </a:t>
            </a:r>
            <a:r>
              <a:rPr sz="1000" b="0" dirty="0">
                <a:solidFill>
                  <a:srgbClr val="343B3C"/>
                </a:solidFill>
                <a:latin typeface="Calibri Light"/>
                <a:cs typeface="Calibri Light"/>
              </a:rPr>
              <a:t>92908</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Défense</a:t>
            </a:r>
            <a:r>
              <a:rPr sz="1000" b="0" spc="-10" dirty="0">
                <a:solidFill>
                  <a:srgbClr val="343B3C"/>
                </a:solidFill>
                <a:latin typeface="Calibri Light"/>
                <a:cs typeface="Calibri Light"/>
              </a:rPr>
              <a:t> </a:t>
            </a:r>
            <a:r>
              <a:rPr sz="1000" b="0" dirty="0">
                <a:solidFill>
                  <a:srgbClr val="343B3C"/>
                </a:solidFill>
                <a:latin typeface="Calibri Light"/>
                <a:cs typeface="Calibri Light"/>
              </a:rPr>
              <a:t>cedex</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France,</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Nanterre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Trade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Companies</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a:t>
            </a:r>
            <a:r>
              <a:rPr sz="1000" b="0" spc="-10" dirty="0">
                <a:solidFill>
                  <a:srgbClr val="343B3C"/>
                </a:solidFill>
                <a:latin typeface="Calibri Light"/>
                <a:cs typeface="Calibri Light"/>
              </a:rPr>
              <a:t> under </a:t>
            </a:r>
            <a:r>
              <a:rPr sz="1000" b="0" dirty="0">
                <a:solidFill>
                  <a:srgbClr val="343B3C"/>
                </a:solidFill>
                <a:latin typeface="Calibri Light"/>
                <a:cs typeface="Calibri Light"/>
              </a:rPr>
              <a:t>number</a:t>
            </a:r>
            <a:r>
              <a:rPr sz="1000" b="0" spc="-10" dirty="0">
                <a:solidFill>
                  <a:srgbClr val="343B3C"/>
                </a:solidFill>
                <a:latin typeface="Calibri Light"/>
                <a:cs typeface="Calibri Light"/>
              </a:rPr>
              <a:t> </a:t>
            </a:r>
            <a:r>
              <a:rPr sz="1000" b="0" dirty="0">
                <a:solidFill>
                  <a:srgbClr val="343B3C"/>
                </a:solidFill>
                <a:latin typeface="Calibri Light"/>
                <a:cs typeface="Calibri Light"/>
              </a:rPr>
              <a:t>353</a:t>
            </a:r>
            <a:r>
              <a:rPr sz="1000" b="0" spc="-5" dirty="0">
                <a:solidFill>
                  <a:srgbClr val="343B3C"/>
                </a:solidFill>
                <a:latin typeface="Calibri Light"/>
                <a:cs typeface="Calibri Light"/>
              </a:rPr>
              <a:t> </a:t>
            </a:r>
            <a:r>
              <a:rPr sz="1000" b="0" dirty="0">
                <a:solidFill>
                  <a:srgbClr val="343B3C"/>
                </a:solidFill>
                <a:latin typeface="Calibri Light"/>
                <a:cs typeface="Calibri Light"/>
              </a:rPr>
              <a:t>534</a:t>
            </a:r>
            <a:r>
              <a:rPr sz="1000" b="0" spc="-5" dirty="0">
                <a:solidFill>
                  <a:srgbClr val="343B3C"/>
                </a:solidFill>
                <a:latin typeface="Calibri Light"/>
                <a:cs typeface="Calibri Light"/>
              </a:rPr>
              <a:t> </a:t>
            </a:r>
            <a:r>
              <a:rPr sz="1000" b="0" dirty="0">
                <a:solidFill>
                  <a:srgbClr val="343B3C"/>
                </a:solidFill>
                <a:latin typeface="Calibri Light"/>
                <a:cs typeface="Calibri Light"/>
              </a:rPr>
              <a:t>506,</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Portfolio </a:t>
            </a:r>
            <a:r>
              <a:rPr sz="1000" b="0" dirty="0">
                <a:solidFill>
                  <a:srgbClr val="343B3C"/>
                </a:solidFill>
                <a:latin typeface="Calibri Light"/>
                <a:cs typeface="Calibri Light"/>
              </a:rPr>
              <a:t>Management</a:t>
            </a:r>
            <a:r>
              <a:rPr sz="1000" b="0" spc="-10" dirty="0">
                <a:solidFill>
                  <a:srgbClr val="343B3C"/>
                </a:solidFill>
                <a:latin typeface="Calibri Light"/>
                <a:cs typeface="Calibri Light"/>
              </a:rPr>
              <a:t> Company,</a:t>
            </a:r>
            <a:r>
              <a:rPr sz="1000" b="0" spc="-5" dirty="0">
                <a:solidFill>
                  <a:srgbClr val="343B3C"/>
                </a:solidFill>
                <a:latin typeface="Calibri Light"/>
                <a:cs typeface="Calibri Light"/>
              </a:rPr>
              <a:t> </a:t>
            </a:r>
            <a:r>
              <a:rPr sz="1000" b="0" dirty="0">
                <a:solidFill>
                  <a:srgbClr val="343B3C"/>
                </a:solidFill>
                <a:latin typeface="Calibri Light"/>
                <a:cs typeface="Calibri Light"/>
              </a:rPr>
              <a:t>holder</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AMF</a:t>
            </a:r>
            <a:r>
              <a:rPr sz="1000" b="0" spc="-5" dirty="0">
                <a:solidFill>
                  <a:srgbClr val="343B3C"/>
                </a:solidFill>
                <a:latin typeface="Calibri Light"/>
                <a:cs typeface="Calibri Light"/>
              </a:rPr>
              <a:t> </a:t>
            </a:r>
            <a:r>
              <a:rPr sz="1000" b="0" dirty="0">
                <a:solidFill>
                  <a:srgbClr val="343B3C"/>
                </a:solidFill>
                <a:latin typeface="Calibri Light"/>
                <a:cs typeface="Calibri Light"/>
              </a:rPr>
              <a:t>Approval</a:t>
            </a:r>
            <a:r>
              <a:rPr sz="1000" b="0" spc="-5" dirty="0">
                <a:solidFill>
                  <a:srgbClr val="343B3C"/>
                </a:solidFill>
                <a:latin typeface="Calibri Light"/>
                <a:cs typeface="Calibri Light"/>
              </a:rPr>
              <a:t> </a:t>
            </a:r>
            <a:r>
              <a:rPr sz="1000" b="0" dirty="0">
                <a:solidFill>
                  <a:srgbClr val="343B3C"/>
                </a:solidFill>
                <a:latin typeface="Calibri Light"/>
                <a:cs typeface="Calibri Light"/>
              </a:rPr>
              <a:t>no.</a:t>
            </a:r>
            <a:r>
              <a:rPr sz="1000" b="0" spc="-10" dirty="0">
                <a:solidFill>
                  <a:srgbClr val="343B3C"/>
                </a:solidFill>
                <a:latin typeface="Calibri Light"/>
                <a:cs typeface="Calibri Light"/>
              </a:rPr>
              <a:t> </a:t>
            </a:r>
            <a:r>
              <a:rPr sz="1000" b="0" dirty="0">
                <a:solidFill>
                  <a:srgbClr val="343B3C"/>
                </a:solidFill>
                <a:latin typeface="Calibri Light"/>
                <a:cs typeface="Calibri Light"/>
              </a:rPr>
              <a:t>GP</a:t>
            </a:r>
            <a:r>
              <a:rPr sz="1000" b="0" spc="-5" dirty="0">
                <a:solidFill>
                  <a:srgbClr val="343B3C"/>
                </a:solidFill>
                <a:latin typeface="Calibri Light"/>
                <a:cs typeface="Calibri Light"/>
              </a:rPr>
              <a:t> </a:t>
            </a:r>
            <a:r>
              <a:rPr sz="1000" b="0" dirty="0">
                <a:solidFill>
                  <a:srgbClr val="343B3C"/>
                </a:solidFill>
                <a:latin typeface="Calibri Light"/>
                <a:cs typeface="Calibri Light"/>
              </a:rPr>
              <a:t>92-08,</a:t>
            </a:r>
            <a:r>
              <a:rPr sz="1000" b="0" spc="-5" dirty="0">
                <a:solidFill>
                  <a:srgbClr val="343B3C"/>
                </a:solidFill>
                <a:latin typeface="Calibri Light"/>
                <a:cs typeface="Calibri Light"/>
              </a:rPr>
              <a:t> </a:t>
            </a:r>
            <a:r>
              <a:rPr sz="1000" b="0" dirty="0">
                <a:solidFill>
                  <a:srgbClr val="343B3C"/>
                </a:solidFill>
                <a:latin typeface="Calibri Light"/>
                <a:cs typeface="Calibri Light"/>
              </a:rPr>
              <a:t>issued</a:t>
            </a:r>
            <a:r>
              <a:rPr sz="1000" b="0" spc="-5" dirty="0">
                <a:solidFill>
                  <a:srgbClr val="343B3C"/>
                </a:solidFill>
                <a:latin typeface="Calibri Light"/>
                <a:cs typeface="Calibri Light"/>
              </a:rPr>
              <a:t> </a:t>
            </a:r>
            <a:r>
              <a:rPr sz="1000" b="0" dirty="0">
                <a:solidFill>
                  <a:srgbClr val="343B3C"/>
                </a:solidFill>
                <a:latin typeface="Calibri Light"/>
                <a:cs typeface="Calibri Light"/>
              </a:rPr>
              <a:t>on</a:t>
            </a:r>
            <a:r>
              <a:rPr sz="1000" b="0" spc="-5" dirty="0">
                <a:solidFill>
                  <a:srgbClr val="343B3C"/>
                </a:solidFill>
                <a:latin typeface="Calibri Light"/>
                <a:cs typeface="Calibri Light"/>
              </a:rPr>
              <a:t> </a:t>
            </a:r>
            <a:r>
              <a:rPr sz="1000" b="0" dirty="0">
                <a:solidFill>
                  <a:srgbClr val="343B3C"/>
                </a:solidFill>
                <a:latin typeface="Calibri Light"/>
                <a:cs typeface="Calibri Light"/>
              </a:rPr>
              <a:t>7</a:t>
            </a:r>
            <a:r>
              <a:rPr sz="1000" b="0" spc="-5" dirty="0">
                <a:solidFill>
                  <a:srgbClr val="343B3C"/>
                </a:solidFill>
                <a:latin typeface="Calibri Light"/>
                <a:cs typeface="Calibri Light"/>
              </a:rPr>
              <a:t> </a:t>
            </a:r>
            <a:r>
              <a:rPr sz="1000" b="0" dirty="0">
                <a:solidFill>
                  <a:srgbClr val="343B3C"/>
                </a:solidFill>
                <a:latin typeface="Calibri Light"/>
                <a:cs typeface="Calibri Light"/>
              </a:rPr>
              <a:t>April</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1992.</a:t>
            </a:r>
            <a:endParaRPr sz="1000">
              <a:latin typeface="Calibri Light"/>
              <a:cs typeface="Calibri Light"/>
            </a:endParaRPr>
          </a:p>
          <a:p>
            <a:pPr>
              <a:lnSpc>
                <a:spcPct val="100000"/>
              </a:lnSpc>
              <a:spcBef>
                <a:spcPts val="35"/>
              </a:spcBef>
            </a:pPr>
            <a:endParaRPr sz="1000">
              <a:latin typeface="Calibri Light"/>
              <a:cs typeface="Calibri Light"/>
            </a:endParaRPr>
          </a:p>
          <a:p>
            <a:pPr marL="12700">
              <a:lnSpc>
                <a:spcPct val="100000"/>
              </a:lnSpc>
              <a:spcBef>
                <a:spcPts val="5"/>
              </a:spcBef>
            </a:pPr>
            <a:r>
              <a:rPr sz="1300" b="1" spc="-10" dirty="0">
                <a:solidFill>
                  <a:srgbClr val="343B3C"/>
                </a:solidFill>
                <a:latin typeface="Calibri"/>
                <a:cs typeface="Calibri"/>
              </a:rPr>
              <a:t>Contact:</a:t>
            </a:r>
            <a:endParaRPr sz="1300">
              <a:latin typeface="Calibri"/>
              <a:cs typeface="Calibri"/>
            </a:endParaRPr>
          </a:p>
        </p:txBody>
      </p:sp>
      <p:sp>
        <p:nvSpPr>
          <p:cNvPr id="3" name="object 3"/>
          <p:cNvSpPr txBox="1"/>
          <p:nvPr/>
        </p:nvSpPr>
        <p:spPr>
          <a:xfrm>
            <a:off x="167245" y="8553372"/>
            <a:ext cx="1637030" cy="787400"/>
          </a:xfrm>
          <a:prstGeom prst="rect">
            <a:avLst/>
          </a:prstGeom>
        </p:spPr>
        <p:txBody>
          <a:bodyPr vert="horz" wrap="square" lIns="0" tIns="12700" rIns="0" bIns="0" rtlCol="0">
            <a:spAutoFit/>
          </a:bodyPr>
          <a:lstStyle/>
          <a:p>
            <a:pPr marL="12700" marR="5080">
              <a:lnSpc>
                <a:spcPct val="100000"/>
              </a:lnSpc>
              <a:spcBef>
                <a:spcPts val="100"/>
              </a:spcBef>
            </a:pPr>
            <a:r>
              <a:rPr sz="1000" b="1" dirty="0">
                <a:solidFill>
                  <a:srgbClr val="343B3C"/>
                </a:solidFill>
                <a:latin typeface="Calibri"/>
                <a:cs typeface="Calibri"/>
              </a:rPr>
              <a:t>For</a:t>
            </a:r>
            <a:r>
              <a:rPr sz="1000" b="1" spc="-35" dirty="0">
                <a:solidFill>
                  <a:srgbClr val="343B3C"/>
                </a:solidFill>
                <a:latin typeface="Calibri"/>
                <a:cs typeface="Calibri"/>
              </a:rPr>
              <a:t> </a:t>
            </a:r>
            <a:r>
              <a:rPr sz="1000" b="1" dirty="0">
                <a:solidFill>
                  <a:srgbClr val="343B3C"/>
                </a:solidFill>
                <a:latin typeface="Calibri"/>
                <a:cs typeface="Calibri"/>
              </a:rPr>
              <a:t>the</a:t>
            </a:r>
            <a:r>
              <a:rPr sz="1000" b="1" spc="-30" dirty="0">
                <a:solidFill>
                  <a:srgbClr val="343B3C"/>
                </a:solidFill>
                <a:latin typeface="Calibri"/>
                <a:cs typeface="Calibri"/>
              </a:rPr>
              <a:t> </a:t>
            </a:r>
            <a:r>
              <a:rPr sz="1000" b="1" dirty="0">
                <a:solidFill>
                  <a:srgbClr val="343B3C"/>
                </a:solidFill>
                <a:latin typeface="Calibri"/>
                <a:cs typeface="Calibri"/>
              </a:rPr>
              <a:t>Investment</a:t>
            </a:r>
            <a:r>
              <a:rPr sz="1000" b="1" spc="-25" dirty="0">
                <a:solidFill>
                  <a:srgbClr val="343B3C"/>
                </a:solidFill>
                <a:latin typeface="Calibri"/>
                <a:cs typeface="Calibri"/>
              </a:rPr>
              <a:t> </a:t>
            </a:r>
            <a:r>
              <a:rPr sz="1000" b="1" spc="-10" dirty="0">
                <a:solidFill>
                  <a:srgbClr val="343B3C"/>
                </a:solidFill>
                <a:latin typeface="Calibri"/>
                <a:cs typeface="Calibri"/>
              </a:rPr>
              <a:t>Manager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Paris </a:t>
            </a:r>
            <a:r>
              <a:rPr sz="1000" b="0" dirty="0">
                <a:solidFill>
                  <a:srgbClr val="343B3C"/>
                </a:solidFill>
                <a:latin typeface="Calibri Light"/>
                <a:cs typeface="Calibri Light"/>
              </a:rPr>
              <a:t>François</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Touati </a:t>
            </a:r>
            <a:r>
              <a:rPr sz="1000" b="0" spc="-10" dirty="0">
                <a:solidFill>
                  <a:srgbClr val="343B3C"/>
                </a:solidFill>
                <a:latin typeface="Calibri Light"/>
                <a:cs typeface="Calibri Light"/>
                <a:hlinkClick r:id="rId4"/>
              </a:rPr>
              <a:t>Francois.touati@axa-im.com</a:t>
            </a:r>
            <a:endParaRPr sz="1000">
              <a:latin typeface="Calibri Light"/>
              <a:cs typeface="Calibri Light"/>
            </a:endParaRPr>
          </a:p>
          <a:p>
            <a:pPr marL="12700">
              <a:lnSpc>
                <a:spcPct val="100000"/>
              </a:lnSpc>
            </a:pPr>
            <a:r>
              <a:rPr sz="1000" b="0" dirty="0">
                <a:solidFill>
                  <a:srgbClr val="343B3C"/>
                </a:solidFill>
                <a:latin typeface="Calibri Light"/>
                <a:cs typeface="Calibri Light"/>
              </a:rPr>
              <a:t>+33 (0) 1 44 45 80 </a:t>
            </a:r>
            <a:r>
              <a:rPr sz="1000" b="0" spc="-25" dirty="0">
                <a:solidFill>
                  <a:srgbClr val="343B3C"/>
                </a:solidFill>
                <a:latin typeface="Calibri Light"/>
                <a:cs typeface="Calibri Light"/>
              </a:rPr>
              <a:t>22</a:t>
            </a:r>
            <a:endParaRPr sz="1000">
              <a:latin typeface="Calibri Light"/>
              <a:cs typeface="Calibri Light"/>
            </a:endParaRPr>
          </a:p>
        </p:txBody>
      </p:sp>
      <p:sp>
        <p:nvSpPr>
          <p:cNvPr id="4" name="object 4"/>
          <p:cNvSpPr txBox="1"/>
          <p:nvPr/>
        </p:nvSpPr>
        <p:spPr>
          <a:xfrm>
            <a:off x="4576159" y="9222473"/>
            <a:ext cx="2817495" cy="635000"/>
          </a:xfrm>
          <a:prstGeom prst="rect">
            <a:avLst/>
          </a:prstGeom>
        </p:spPr>
        <p:txBody>
          <a:bodyPr vert="horz" wrap="square" lIns="0" tIns="12700" rIns="0" bIns="0" rtlCol="0">
            <a:spAutoFit/>
          </a:bodyPr>
          <a:lstStyle/>
          <a:p>
            <a:pPr marL="12700" marR="5080" indent="782320" algn="r">
              <a:lnSpc>
                <a:spcPct val="100000"/>
              </a:lnSpc>
              <a:spcBef>
                <a:spcPts val="100"/>
              </a:spcBef>
            </a:pPr>
            <a:r>
              <a:rPr sz="1000" b="1" dirty="0">
                <a:solidFill>
                  <a:srgbClr val="343B3C"/>
                </a:solidFill>
                <a:latin typeface="Calibri"/>
                <a:cs typeface="Calibri"/>
              </a:rPr>
              <a:t>Company</a:t>
            </a:r>
            <a:r>
              <a:rPr sz="1000" b="1" spc="-25" dirty="0">
                <a:solidFill>
                  <a:srgbClr val="343B3C"/>
                </a:solidFill>
                <a:latin typeface="Calibri"/>
                <a:cs typeface="Calibri"/>
              </a:rPr>
              <a:t> </a:t>
            </a:r>
            <a:r>
              <a:rPr sz="1000" b="1" dirty="0">
                <a:solidFill>
                  <a:srgbClr val="343B3C"/>
                </a:solidFill>
                <a:latin typeface="Calibri"/>
                <a:cs typeface="Calibri"/>
              </a:rPr>
              <a:t>Secretary</a:t>
            </a:r>
            <a:r>
              <a:rPr sz="1000" b="1" spc="-25" dirty="0">
                <a:solidFill>
                  <a:srgbClr val="343B3C"/>
                </a:solidFill>
                <a:latin typeface="Calibri"/>
                <a:cs typeface="Calibri"/>
              </a:rPr>
              <a:t> </a:t>
            </a:r>
            <a:r>
              <a:rPr sz="1000" b="1" dirty="0">
                <a:solidFill>
                  <a:srgbClr val="343B3C"/>
                </a:solidFill>
                <a:latin typeface="Calibri"/>
                <a:cs typeface="Calibri"/>
              </a:rPr>
              <a:t>and</a:t>
            </a:r>
            <a:r>
              <a:rPr sz="1000" b="1" spc="-25" dirty="0">
                <a:solidFill>
                  <a:srgbClr val="343B3C"/>
                </a:solidFill>
                <a:latin typeface="Calibri"/>
                <a:cs typeface="Calibri"/>
              </a:rPr>
              <a:t> </a:t>
            </a:r>
            <a:r>
              <a:rPr sz="1000" b="1" spc="-10" dirty="0">
                <a:solidFill>
                  <a:srgbClr val="343B3C"/>
                </a:solidFill>
                <a:latin typeface="Calibri"/>
                <a:cs typeface="Calibri"/>
              </a:rPr>
              <a:t>Administrator </a:t>
            </a:r>
            <a:r>
              <a:rPr sz="1000" b="0" dirty="0">
                <a:solidFill>
                  <a:srgbClr val="343B3C"/>
                </a:solidFill>
                <a:latin typeface="Calibri Light"/>
                <a:cs typeface="Calibri Light"/>
              </a:rPr>
              <a:t>BNP</a:t>
            </a:r>
            <a:r>
              <a:rPr sz="1000" b="0" spc="-20" dirty="0">
                <a:solidFill>
                  <a:srgbClr val="343B3C"/>
                </a:solidFill>
                <a:latin typeface="Calibri Light"/>
                <a:cs typeface="Calibri Light"/>
              </a:rPr>
              <a:t> </a:t>
            </a:r>
            <a:r>
              <a:rPr sz="1000" b="0" dirty="0">
                <a:solidFill>
                  <a:srgbClr val="343B3C"/>
                </a:solidFill>
                <a:latin typeface="Calibri Light"/>
                <a:cs typeface="Calibri Light"/>
              </a:rPr>
              <a:t>Paribas</a:t>
            </a:r>
            <a:r>
              <a:rPr sz="1000" b="0" spc="-20" dirty="0">
                <a:solidFill>
                  <a:srgbClr val="343B3C"/>
                </a:solidFill>
                <a:latin typeface="Calibri Light"/>
                <a:cs typeface="Calibri Light"/>
              </a:rPr>
              <a:t> </a:t>
            </a:r>
            <a:r>
              <a:rPr sz="1000" b="0" dirty="0">
                <a:solidFill>
                  <a:srgbClr val="343B3C"/>
                </a:solidFill>
                <a:latin typeface="Calibri Light"/>
                <a:cs typeface="Calibri Light"/>
              </a:rPr>
              <a:t>S.A,</a:t>
            </a:r>
            <a:r>
              <a:rPr sz="1000" b="0" spc="-15" dirty="0">
                <a:solidFill>
                  <a:srgbClr val="343B3C"/>
                </a:solidFill>
                <a:latin typeface="Calibri Light"/>
                <a:cs typeface="Calibri Light"/>
              </a:rPr>
              <a:t> </a:t>
            </a:r>
            <a:r>
              <a:rPr sz="1000" b="0" dirty="0">
                <a:solidFill>
                  <a:srgbClr val="343B3C"/>
                </a:solidFill>
                <a:latin typeface="Calibri Light"/>
                <a:cs typeface="Calibri Light"/>
              </a:rPr>
              <a:t>Guernsey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Branch </a:t>
            </a:r>
            <a:r>
              <a:rPr sz="1000" b="0" u="sng" spc="-10" dirty="0">
                <a:solidFill>
                  <a:srgbClr val="007AC4"/>
                </a:solidFill>
                <a:uFill>
                  <a:solidFill>
                    <a:srgbClr val="007AC4"/>
                  </a:solidFill>
                </a:uFill>
                <a:latin typeface="Calibri Light"/>
                <a:cs typeface="Calibri Light"/>
                <a:hlinkClick r:id="rId5"/>
              </a:rPr>
              <a:t>guernsey.bp2s.volta.cosec@bnpparibas.com</a:t>
            </a:r>
            <a:endParaRPr sz="1000" dirty="0">
              <a:latin typeface="Calibri Light"/>
              <a:cs typeface="Calibri Light"/>
            </a:endParaRPr>
          </a:p>
          <a:p>
            <a:pPr marR="5080" algn="r">
              <a:lnSpc>
                <a:spcPct val="100000"/>
              </a:lnSpc>
            </a:pPr>
            <a:r>
              <a:rPr sz="1000" b="0" dirty="0">
                <a:solidFill>
                  <a:srgbClr val="343B3C"/>
                </a:solidFill>
                <a:latin typeface="Calibri Light"/>
                <a:cs typeface="Calibri Light"/>
              </a:rPr>
              <a:t>+44 (0) 1481 750 </a:t>
            </a:r>
            <a:r>
              <a:rPr sz="1000" b="0" spc="-25" dirty="0">
                <a:solidFill>
                  <a:srgbClr val="343B3C"/>
                </a:solidFill>
                <a:latin typeface="Calibri Light"/>
                <a:cs typeface="Calibri Light"/>
              </a:rPr>
              <a:t>853</a:t>
            </a:r>
            <a:endParaRPr sz="1000" dirty="0">
              <a:latin typeface="Calibri Light"/>
              <a:cs typeface="Calibri Light"/>
            </a:endParaRPr>
          </a:p>
        </p:txBody>
      </p:sp>
      <p:pic>
        <p:nvPicPr>
          <p:cNvPr id="5" name="object 5"/>
          <p:cNvPicPr/>
          <p:nvPr/>
        </p:nvPicPr>
        <p:blipFill>
          <a:blip r:embed="rId6" cstate="print"/>
          <a:stretch>
            <a:fillRect/>
          </a:stretch>
        </p:blipFill>
        <p:spPr>
          <a:xfrm>
            <a:off x="6966001" y="181054"/>
            <a:ext cx="413994" cy="406113"/>
          </a:xfrm>
          <a:prstGeom prst="rect">
            <a:avLst/>
          </a:prstGeom>
        </p:spPr>
      </p:pic>
      <p:grpSp>
        <p:nvGrpSpPr>
          <p:cNvPr id="6" name="object 6"/>
          <p:cNvGrpSpPr/>
          <p:nvPr/>
        </p:nvGrpSpPr>
        <p:grpSpPr>
          <a:xfrm>
            <a:off x="179993" y="180003"/>
            <a:ext cx="401955" cy="401955"/>
            <a:chOff x="179993" y="180003"/>
            <a:chExt cx="401955" cy="401955"/>
          </a:xfrm>
        </p:grpSpPr>
        <p:sp>
          <p:nvSpPr>
            <p:cNvPr id="7" name="object 7"/>
            <p:cNvSpPr/>
            <p:nvPr/>
          </p:nvSpPr>
          <p:spPr>
            <a:xfrm>
              <a:off x="179997" y="180009"/>
              <a:ext cx="401955" cy="401955"/>
            </a:xfrm>
            <a:custGeom>
              <a:avLst/>
              <a:gdLst/>
              <a:ahLst/>
              <a:cxnLst/>
              <a:rect l="l" t="t" r="r" b="b"/>
              <a:pathLst>
                <a:path w="401955" h="401955">
                  <a:moveTo>
                    <a:pt x="401396" y="0"/>
                  </a:moveTo>
                  <a:lnTo>
                    <a:pt x="0" y="0"/>
                  </a:lnTo>
                  <a:lnTo>
                    <a:pt x="0" y="401396"/>
                  </a:lnTo>
                  <a:lnTo>
                    <a:pt x="401396" y="401396"/>
                  </a:lnTo>
                  <a:lnTo>
                    <a:pt x="401396" y="0"/>
                  </a:lnTo>
                  <a:close/>
                </a:path>
              </a:pathLst>
            </a:custGeom>
            <a:solidFill>
              <a:srgbClr val="27387A"/>
            </a:solidFill>
          </p:spPr>
          <p:txBody>
            <a:bodyPr wrap="square" lIns="0" tIns="0" rIns="0" bIns="0" rtlCol="0"/>
            <a:lstStyle/>
            <a:p>
              <a:endParaRPr/>
            </a:p>
          </p:txBody>
        </p:sp>
        <p:sp>
          <p:nvSpPr>
            <p:cNvPr id="8" name="object 8"/>
            <p:cNvSpPr/>
            <p:nvPr/>
          </p:nvSpPr>
          <p:spPr>
            <a:xfrm>
              <a:off x="405696" y="180003"/>
              <a:ext cx="175895" cy="198755"/>
            </a:xfrm>
            <a:custGeom>
              <a:avLst/>
              <a:gdLst/>
              <a:ahLst/>
              <a:cxnLst/>
              <a:rect l="l" t="t" r="r" b="b"/>
              <a:pathLst>
                <a:path w="175895" h="198754">
                  <a:moveTo>
                    <a:pt x="175704" y="0"/>
                  </a:moveTo>
                  <a:lnTo>
                    <a:pt x="153162" y="0"/>
                  </a:lnTo>
                  <a:lnTo>
                    <a:pt x="0" y="198234"/>
                  </a:lnTo>
                  <a:lnTo>
                    <a:pt x="23050" y="198234"/>
                  </a:lnTo>
                  <a:lnTo>
                    <a:pt x="175704" y="0"/>
                  </a:lnTo>
                  <a:close/>
                </a:path>
              </a:pathLst>
            </a:custGeom>
            <a:solidFill>
              <a:srgbClr val="EF393A"/>
            </a:solidFill>
          </p:spPr>
          <p:txBody>
            <a:bodyPr wrap="square" lIns="0" tIns="0" rIns="0" bIns="0" rtlCol="0"/>
            <a:lstStyle/>
            <a:p>
              <a:endParaRPr/>
            </a:p>
          </p:txBody>
        </p:sp>
        <p:sp>
          <p:nvSpPr>
            <p:cNvPr id="9" name="object 9"/>
            <p:cNvSpPr/>
            <p:nvPr/>
          </p:nvSpPr>
          <p:spPr>
            <a:xfrm>
              <a:off x="179993" y="391980"/>
              <a:ext cx="334010" cy="149860"/>
            </a:xfrm>
            <a:custGeom>
              <a:avLst/>
              <a:gdLst/>
              <a:ahLst/>
              <a:cxnLst/>
              <a:rect l="l" t="t" r="r" b="b"/>
              <a:pathLst>
                <a:path w="334009" h="149859">
                  <a:moveTo>
                    <a:pt x="132791" y="0"/>
                  </a:moveTo>
                  <a:lnTo>
                    <a:pt x="101930" y="0"/>
                  </a:lnTo>
                  <a:lnTo>
                    <a:pt x="95948" y="13030"/>
                  </a:lnTo>
                  <a:lnTo>
                    <a:pt x="91795" y="19062"/>
                  </a:lnTo>
                  <a:lnTo>
                    <a:pt x="87424" y="25023"/>
                  </a:lnTo>
                  <a:lnTo>
                    <a:pt x="77917" y="37720"/>
                  </a:lnTo>
                  <a:lnTo>
                    <a:pt x="64824" y="55001"/>
                  </a:lnTo>
                  <a:lnTo>
                    <a:pt x="47864" y="77114"/>
                  </a:lnTo>
                  <a:lnTo>
                    <a:pt x="32333" y="97479"/>
                  </a:lnTo>
                  <a:lnTo>
                    <a:pt x="16706" y="117467"/>
                  </a:lnTo>
                  <a:lnTo>
                    <a:pt x="5311" y="131758"/>
                  </a:lnTo>
                  <a:lnTo>
                    <a:pt x="711" y="137350"/>
                  </a:lnTo>
                  <a:lnTo>
                    <a:pt x="355" y="137680"/>
                  </a:lnTo>
                  <a:lnTo>
                    <a:pt x="0" y="138023"/>
                  </a:lnTo>
                  <a:lnTo>
                    <a:pt x="0" y="149288"/>
                  </a:lnTo>
                  <a:lnTo>
                    <a:pt x="17703" y="149288"/>
                  </a:lnTo>
                  <a:lnTo>
                    <a:pt x="17932" y="147739"/>
                  </a:lnTo>
                  <a:lnTo>
                    <a:pt x="27838" y="133502"/>
                  </a:lnTo>
                  <a:lnTo>
                    <a:pt x="29197" y="132143"/>
                  </a:lnTo>
                  <a:lnTo>
                    <a:pt x="30506" y="130644"/>
                  </a:lnTo>
                  <a:lnTo>
                    <a:pt x="34626" y="125344"/>
                  </a:lnTo>
                  <a:lnTo>
                    <a:pt x="64554" y="86055"/>
                  </a:lnTo>
                  <a:lnTo>
                    <a:pt x="310463" y="86055"/>
                  </a:lnTo>
                  <a:lnTo>
                    <a:pt x="308395" y="79794"/>
                  </a:lnTo>
                  <a:lnTo>
                    <a:pt x="154673" y="79794"/>
                  </a:lnTo>
                  <a:lnTo>
                    <a:pt x="151120" y="68605"/>
                  </a:lnTo>
                  <a:lnTo>
                    <a:pt x="78511" y="68605"/>
                  </a:lnTo>
                  <a:lnTo>
                    <a:pt x="82533" y="63644"/>
                  </a:lnTo>
                  <a:lnTo>
                    <a:pt x="91703" y="52038"/>
                  </a:lnTo>
                  <a:lnTo>
                    <a:pt x="101678" y="38698"/>
                  </a:lnTo>
                  <a:lnTo>
                    <a:pt x="108115" y="28536"/>
                  </a:lnTo>
                  <a:lnTo>
                    <a:pt x="108585" y="27508"/>
                  </a:lnTo>
                  <a:lnTo>
                    <a:pt x="138496" y="27508"/>
                  </a:lnTo>
                  <a:lnTo>
                    <a:pt x="133743" y="11988"/>
                  </a:lnTo>
                  <a:lnTo>
                    <a:pt x="132791" y="0"/>
                  </a:lnTo>
                  <a:close/>
                </a:path>
                <a:path w="334009" h="149859">
                  <a:moveTo>
                    <a:pt x="218795" y="86055"/>
                  </a:moveTo>
                  <a:lnTo>
                    <a:pt x="124231" y="86055"/>
                  </a:lnTo>
                  <a:lnTo>
                    <a:pt x="131216" y="110236"/>
                  </a:lnTo>
                  <a:lnTo>
                    <a:pt x="121920" y="122302"/>
                  </a:lnTo>
                  <a:lnTo>
                    <a:pt x="114542" y="131758"/>
                  </a:lnTo>
                  <a:lnTo>
                    <a:pt x="108868" y="138785"/>
                  </a:lnTo>
                  <a:lnTo>
                    <a:pt x="106323" y="141757"/>
                  </a:lnTo>
                  <a:lnTo>
                    <a:pt x="98412" y="149288"/>
                  </a:lnTo>
                  <a:lnTo>
                    <a:pt x="126479" y="149288"/>
                  </a:lnTo>
                  <a:lnTo>
                    <a:pt x="127444" y="146964"/>
                  </a:lnTo>
                  <a:lnTo>
                    <a:pt x="131953" y="138607"/>
                  </a:lnTo>
                  <a:lnTo>
                    <a:pt x="139890" y="128968"/>
                  </a:lnTo>
                  <a:lnTo>
                    <a:pt x="218790" y="128968"/>
                  </a:lnTo>
                  <a:lnTo>
                    <a:pt x="216551" y="121970"/>
                  </a:lnTo>
                  <a:lnTo>
                    <a:pt x="168478" y="121970"/>
                  </a:lnTo>
                  <a:lnTo>
                    <a:pt x="161607" y="100711"/>
                  </a:lnTo>
                  <a:lnTo>
                    <a:pt x="172275" y="86880"/>
                  </a:lnTo>
                  <a:lnTo>
                    <a:pt x="218213" y="86880"/>
                  </a:lnTo>
                  <a:lnTo>
                    <a:pt x="218795" y="86055"/>
                  </a:lnTo>
                  <a:close/>
                </a:path>
                <a:path w="334009" h="149859">
                  <a:moveTo>
                    <a:pt x="218790" y="128968"/>
                  </a:moveTo>
                  <a:lnTo>
                    <a:pt x="139890" y="128968"/>
                  </a:lnTo>
                  <a:lnTo>
                    <a:pt x="143370" y="139763"/>
                  </a:lnTo>
                  <a:lnTo>
                    <a:pt x="143663" y="141757"/>
                  </a:lnTo>
                  <a:lnTo>
                    <a:pt x="144945" y="149288"/>
                  </a:lnTo>
                  <a:lnTo>
                    <a:pt x="173316" y="149288"/>
                  </a:lnTo>
                  <a:lnTo>
                    <a:pt x="174421" y="146964"/>
                  </a:lnTo>
                  <a:lnTo>
                    <a:pt x="178828" y="138785"/>
                  </a:lnTo>
                  <a:lnTo>
                    <a:pt x="187045" y="129768"/>
                  </a:lnTo>
                  <a:lnTo>
                    <a:pt x="219046" y="129768"/>
                  </a:lnTo>
                  <a:lnTo>
                    <a:pt x="218790" y="128968"/>
                  </a:lnTo>
                  <a:close/>
                </a:path>
                <a:path w="334009" h="149859">
                  <a:moveTo>
                    <a:pt x="219046" y="129768"/>
                  </a:moveTo>
                  <a:lnTo>
                    <a:pt x="187045" y="129768"/>
                  </a:lnTo>
                  <a:lnTo>
                    <a:pt x="190207" y="139763"/>
                  </a:lnTo>
                  <a:lnTo>
                    <a:pt x="190501" y="141757"/>
                  </a:lnTo>
                  <a:lnTo>
                    <a:pt x="191782" y="149288"/>
                  </a:lnTo>
                  <a:lnTo>
                    <a:pt x="228053" y="149288"/>
                  </a:lnTo>
                  <a:lnTo>
                    <a:pt x="222631" y="139877"/>
                  </a:lnTo>
                  <a:lnTo>
                    <a:pt x="221399" y="136740"/>
                  </a:lnTo>
                  <a:lnTo>
                    <a:pt x="220817" y="135179"/>
                  </a:lnTo>
                  <a:lnTo>
                    <a:pt x="219046" y="129768"/>
                  </a:lnTo>
                  <a:close/>
                </a:path>
                <a:path w="334009" h="149859">
                  <a:moveTo>
                    <a:pt x="310463" y="86055"/>
                  </a:moveTo>
                  <a:lnTo>
                    <a:pt x="278917" y="86055"/>
                  </a:lnTo>
                  <a:lnTo>
                    <a:pt x="285965" y="108805"/>
                  </a:lnTo>
                  <a:lnTo>
                    <a:pt x="291154" y="125676"/>
                  </a:lnTo>
                  <a:lnTo>
                    <a:pt x="294233" y="135928"/>
                  </a:lnTo>
                  <a:lnTo>
                    <a:pt x="295837" y="141592"/>
                  </a:lnTo>
                  <a:lnTo>
                    <a:pt x="295923" y="143852"/>
                  </a:lnTo>
                  <a:lnTo>
                    <a:pt x="296024" y="149288"/>
                  </a:lnTo>
                  <a:lnTo>
                    <a:pt x="333870" y="149288"/>
                  </a:lnTo>
                  <a:lnTo>
                    <a:pt x="328249" y="138785"/>
                  </a:lnTo>
                  <a:lnTo>
                    <a:pt x="327718" y="137350"/>
                  </a:lnTo>
                  <a:lnTo>
                    <a:pt x="320652" y="117467"/>
                  </a:lnTo>
                  <a:lnTo>
                    <a:pt x="313105" y="94051"/>
                  </a:lnTo>
                  <a:lnTo>
                    <a:pt x="310463" y="86055"/>
                  </a:lnTo>
                  <a:close/>
                </a:path>
                <a:path w="334009" h="149859">
                  <a:moveTo>
                    <a:pt x="218213" y="86880"/>
                  </a:moveTo>
                  <a:lnTo>
                    <a:pt x="172275" y="86880"/>
                  </a:lnTo>
                  <a:lnTo>
                    <a:pt x="178485" y="105727"/>
                  </a:lnTo>
                  <a:lnTo>
                    <a:pt x="179514" y="106819"/>
                  </a:lnTo>
                  <a:lnTo>
                    <a:pt x="168478" y="121970"/>
                  </a:lnTo>
                  <a:lnTo>
                    <a:pt x="216551" y="121970"/>
                  </a:lnTo>
                  <a:lnTo>
                    <a:pt x="209346" y="99453"/>
                  </a:lnTo>
                  <a:lnTo>
                    <a:pt x="218213" y="86880"/>
                  </a:lnTo>
                  <a:close/>
                </a:path>
                <a:path w="334009" h="149859">
                  <a:moveTo>
                    <a:pt x="177812" y="0"/>
                  </a:moveTo>
                  <a:lnTo>
                    <a:pt x="141795" y="0"/>
                  </a:lnTo>
                  <a:lnTo>
                    <a:pt x="143141" y="1536"/>
                  </a:lnTo>
                  <a:lnTo>
                    <a:pt x="147360" y="11988"/>
                  </a:lnTo>
                  <a:lnTo>
                    <a:pt x="165061" y="66509"/>
                  </a:lnTo>
                  <a:lnTo>
                    <a:pt x="154673" y="79794"/>
                  </a:lnTo>
                  <a:lnTo>
                    <a:pt x="308395" y="79794"/>
                  </a:lnTo>
                  <a:lnTo>
                    <a:pt x="307510" y="77114"/>
                  </a:lnTo>
                  <a:lnTo>
                    <a:pt x="201917" y="77114"/>
                  </a:lnTo>
                  <a:lnTo>
                    <a:pt x="201917" y="76974"/>
                  </a:lnTo>
                  <a:lnTo>
                    <a:pt x="201295" y="74714"/>
                  </a:lnTo>
                  <a:lnTo>
                    <a:pt x="199867" y="69737"/>
                  </a:lnTo>
                  <a:lnTo>
                    <a:pt x="197180" y="60591"/>
                  </a:lnTo>
                  <a:lnTo>
                    <a:pt x="211670" y="42176"/>
                  </a:lnTo>
                  <a:lnTo>
                    <a:pt x="188188" y="42176"/>
                  </a:lnTo>
                  <a:lnTo>
                    <a:pt x="184091" y="27508"/>
                  </a:lnTo>
                  <a:lnTo>
                    <a:pt x="181046" y="16753"/>
                  </a:lnTo>
                  <a:lnTo>
                    <a:pt x="178993" y="9791"/>
                  </a:lnTo>
                  <a:lnTo>
                    <a:pt x="177586" y="5448"/>
                  </a:lnTo>
                  <a:lnTo>
                    <a:pt x="177600" y="4013"/>
                  </a:lnTo>
                  <a:lnTo>
                    <a:pt x="177812" y="0"/>
                  </a:lnTo>
                  <a:close/>
                </a:path>
                <a:path w="334009" h="149859">
                  <a:moveTo>
                    <a:pt x="286804" y="0"/>
                  </a:moveTo>
                  <a:lnTo>
                    <a:pt x="257517" y="0"/>
                  </a:lnTo>
                  <a:lnTo>
                    <a:pt x="255955" y="4178"/>
                  </a:lnTo>
                  <a:lnTo>
                    <a:pt x="253276" y="8013"/>
                  </a:lnTo>
                  <a:lnTo>
                    <a:pt x="229865" y="40727"/>
                  </a:lnTo>
                  <a:lnTo>
                    <a:pt x="203822" y="74714"/>
                  </a:lnTo>
                  <a:lnTo>
                    <a:pt x="201917" y="77114"/>
                  </a:lnTo>
                  <a:lnTo>
                    <a:pt x="307510" y="77114"/>
                  </a:lnTo>
                  <a:lnTo>
                    <a:pt x="306717" y="74714"/>
                  </a:lnTo>
                  <a:lnTo>
                    <a:pt x="304956" y="68605"/>
                  </a:lnTo>
                  <a:lnTo>
                    <a:pt x="232536" y="68605"/>
                  </a:lnTo>
                  <a:lnTo>
                    <a:pt x="262153" y="28536"/>
                  </a:lnTo>
                  <a:lnTo>
                    <a:pt x="262623" y="27508"/>
                  </a:lnTo>
                  <a:lnTo>
                    <a:pt x="293104" y="27508"/>
                  </a:lnTo>
                  <a:lnTo>
                    <a:pt x="288391" y="11163"/>
                  </a:lnTo>
                  <a:lnTo>
                    <a:pt x="287489" y="8737"/>
                  </a:lnTo>
                  <a:lnTo>
                    <a:pt x="286804" y="0"/>
                  </a:lnTo>
                  <a:close/>
                </a:path>
                <a:path w="334009" h="149859">
                  <a:moveTo>
                    <a:pt x="138496" y="27508"/>
                  </a:moveTo>
                  <a:lnTo>
                    <a:pt x="108585" y="27508"/>
                  </a:lnTo>
                  <a:lnTo>
                    <a:pt x="108686" y="29464"/>
                  </a:lnTo>
                  <a:lnTo>
                    <a:pt x="108394" y="34988"/>
                  </a:lnTo>
                  <a:lnTo>
                    <a:pt x="118592" y="68605"/>
                  </a:lnTo>
                  <a:lnTo>
                    <a:pt x="151120" y="68605"/>
                  </a:lnTo>
                  <a:lnTo>
                    <a:pt x="144792" y="48064"/>
                  </a:lnTo>
                  <a:lnTo>
                    <a:pt x="138496" y="27508"/>
                  </a:lnTo>
                  <a:close/>
                </a:path>
                <a:path w="334009" h="149859">
                  <a:moveTo>
                    <a:pt x="293104" y="27508"/>
                  </a:moveTo>
                  <a:lnTo>
                    <a:pt x="262623" y="27508"/>
                  </a:lnTo>
                  <a:lnTo>
                    <a:pt x="262699" y="29464"/>
                  </a:lnTo>
                  <a:lnTo>
                    <a:pt x="262420" y="34988"/>
                  </a:lnTo>
                  <a:lnTo>
                    <a:pt x="264399" y="42768"/>
                  </a:lnTo>
                  <a:lnTo>
                    <a:pt x="265649" y="46985"/>
                  </a:lnTo>
                  <a:lnTo>
                    <a:pt x="268207" y="55001"/>
                  </a:lnTo>
                  <a:lnTo>
                    <a:pt x="272618" y="68605"/>
                  </a:lnTo>
                  <a:lnTo>
                    <a:pt x="304956" y="68605"/>
                  </a:lnTo>
                  <a:lnTo>
                    <a:pt x="293104" y="27508"/>
                  </a:lnTo>
                  <a:close/>
                </a:path>
                <a:path w="334009" h="149859">
                  <a:moveTo>
                    <a:pt x="247243" y="0"/>
                  </a:moveTo>
                  <a:lnTo>
                    <a:pt x="217220" y="0"/>
                  </a:lnTo>
                  <a:lnTo>
                    <a:pt x="216890" y="5448"/>
                  </a:lnTo>
                  <a:lnTo>
                    <a:pt x="214198" y="9156"/>
                  </a:lnTo>
                  <a:lnTo>
                    <a:pt x="212984" y="10915"/>
                  </a:lnTo>
                  <a:lnTo>
                    <a:pt x="209870" y="14941"/>
                  </a:lnTo>
                  <a:lnTo>
                    <a:pt x="188188" y="42176"/>
                  </a:lnTo>
                  <a:lnTo>
                    <a:pt x="211670" y="42176"/>
                  </a:lnTo>
                  <a:lnTo>
                    <a:pt x="241757" y="4013"/>
                  </a:lnTo>
                  <a:lnTo>
                    <a:pt x="247243" y="0"/>
                  </a:lnTo>
                  <a:close/>
                </a:path>
              </a:pathLst>
            </a:custGeom>
            <a:solidFill>
              <a:srgbClr val="FFFFFF"/>
            </a:solidFill>
          </p:spPr>
          <p:txBody>
            <a:bodyPr wrap="square" lIns="0" tIns="0" rIns="0" bIns="0" rtlCol="0"/>
            <a:lstStyle/>
            <a:p>
              <a:endParaRPr/>
            </a:p>
          </p:txBody>
        </p:sp>
      </p:grpSp>
      <p:pic>
        <p:nvPicPr>
          <p:cNvPr id="10" name="object 10"/>
          <p:cNvPicPr/>
          <p:nvPr/>
        </p:nvPicPr>
        <p:blipFill>
          <a:blip r:embed="rId7" cstate="print"/>
          <a:stretch>
            <a:fillRect/>
          </a:stretch>
        </p:blipFill>
        <p:spPr>
          <a:xfrm>
            <a:off x="661652" y="212458"/>
            <a:ext cx="990761" cy="368936"/>
          </a:xfrm>
          <a:prstGeom prst="rect">
            <a:avLst/>
          </a:prstGeom>
        </p:spPr>
      </p:pic>
      <p:grpSp>
        <p:nvGrpSpPr>
          <p:cNvPr id="11" name="object 11"/>
          <p:cNvGrpSpPr/>
          <p:nvPr/>
        </p:nvGrpSpPr>
        <p:grpSpPr>
          <a:xfrm>
            <a:off x="0" y="756005"/>
            <a:ext cx="7560309" cy="720090"/>
            <a:chOff x="0" y="756005"/>
            <a:chExt cx="7560309" cy="720090"/>
          </a:xfrm>
        </p:grpSpPr>
        <p:sp>
          <p:nvSpPr>
            <p:cNvPr id="12" name="object 12"/>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3" name="object 13"/>
            <p:cNvPicPr/>
            <p:nvPr/>
          </p:nvPicPr>
          <p:blipFill>
            <a:blip r:embed="rId8" cstate="print"/>
            <a:stretch>
              <a:fillRect/>
            </a:stretch>
          </p:blipFill>
          <p:spPr>
            <a:xfrm>
              <a:off x="6464465" y="757174"/>
              <a:ext cx="1095527" cy="718832"/>
            </a:xfrm>
            <a:prstGeom prst="rect">
              <a:avLst/>
            </a:prstGeom>
          </p:spPr>
        </p:pic>
      </p:grpSp>
      <p:sp>
        <p:nvSpPr>
          <p:cNvPr id="14" name="object 14"/>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pic>
        <p:nvPicPr>
          <p:cNvPr id="16" name="Picture 15">
            <a:extLst>
              <a:ext uri="{FF2B5EF4-FFF2-40B4-BE49-F238E27FC236}">
                <a16:creationId xmlns:a16="http://schemas.microsoft.com/office/drawing/2014/main" id="{110E050A-C9B9-BD30-F875-50197BD44E39}"/>
              </a:ext>
            </a:extLst>
          </p:cNvPr>
          <p:cNvPicPr>
            <a:picLocks noChangeAspect="1"/>
          </p:cNvPicPr>
          <p:nvPr>
            <p:custDataLst>
              <p:tags r:id="rId1"/>
            </p:custDataLst>
          </p:nvPr>
        </p:nvPicPr>
        <p:blipFill>
          <a:blip r:embed="rId9"/>
          <a:stretch>
            <a:fillRect/>
          </a:stretch>
        </p:blipFill>
        <p:spPr>
          <a:xfrm>
            <a:off x="3844731" y="10409784"/>
            <a:ext cx="3514725" cy="102012"/>
          </a:xfrm>
          <a:prstGeom prst="rect">
            <a:avLst/>
          </a:prstGeom>
        </p:spPr>
      </p:pic>
      <p:pic>
        <p:nvPicPr>
          <p:cNvPr id="17" name="Picture 16">
            <a:extLst>
              <a:ext uri="{FF2B5EF4-FFF2-40B4-BE49-F238E27FC236}">
                <a16:creationId xmlns:a16="http://schemas.microsoft.com/office/drawing/2014/main" id="{CABACB4B-C778-22C6-265D-3AE5E97A8FD0}"/>
              </a:ext>
            </a:extLst>
          </p:cNvPr>
          <p:cNvPicPr>
            <a:picLocks noChangeAspect="1"/>
          </p:cNvPicPr>
          <p:nvPr>
            <p:custDataLst>
              <p:tags r:id="rId2"/>
            </p:custDataLst>
          </p:nvPr>
        </p:nvPicPr>
        <p:blipFill>
          <a:blip r:embed="rId10"/>
          <a:stretch>
            <a:fillRect/>
          </a:stretch>
        </p:blipFill>
        <p:spPr>
          <a:xfrm>
            <a:off x="1921696" y="1173143"/>
            <a:ext cx="2619375" cy="208985"/>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UPSLIDETOCALGOID" val="Standard"/>
  <p:tag name="FOOTERSCRIPT" val="&lt;%Team%&gt;"/>
  <p:tag name="DATESCRIPT" val="&lt;%Date%&gt;"/>
  <p:tag name="UPSLIDETOCMASTERID" val="Axa IM6 17 2015"/>
  <p:tag name="UPSLIDETOCMASTERNAME" val="Axa IM"/>
  <p:tag name="UPSLIDETOCMASTERLASTEDITIONDATE" val="63577401233704900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Office Theme&lt;/DesignName&gt;&#10;      &lt;LayoutName&gt;Blank&lt;/LayoutName&gt;&#10;    &lt;/TocSlidesLayout&gt;&#10;    &lt;SectionLayout&gt;&#10;      &lt;DesignName&gt;Office Theme&lt;/DesignName&gt;&#10;      &lt;LayoutName&gt;Blank&lt;/LayoutName&gt;&#10;    &lt;/SectionLayout&gt;&#10;    &lt;SubsectionLayout&gt;&#10;      &lt;DesignName&gt;Office Theme&lt;/DesignName&gt;&#10;      &lt;LayoutName&gt;Blank&lt;/LayoutName&gt;&#10;    &lt;/SubsectionLayout&gt;&#10;    &lt;AppendixLayout&gt;&#10;      &lt;DesignName /&gt;&#10;      &lt;LayoutName /&gt;&#10;    &lt;/AppendixLayout&gt;&#10;    &lt;TitleSliLayout&gt;&#10;      &lt;DesignName&gt;Office Theme&lt;/DesignName&gt;&#10;      &lt;LayoutName&gt;Title Slide&lt;/LayoutName&gt;&#10;    &lt;/TitleSliLayout&gt;&#10;  &lt;/UsedSlideLayouts&gt;&#10;  &lt;ActiveReminders&gt;&#10;    &lt;MigrationVersion&gt;6.9.27.2&lt;/MigrationVersion&gt;&#10;  &lt;/ActiveReminders&gt;&#10;  &lt;HardRefreshRequired&gt;false&lt;/HardRefreshRequired&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ZeroBeforeSecNum&gt;false&lt;/ZeroBeforeSecNum&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 name="UPSLIDEFOOTNOTEOPTIONS" val="{&#10;  &quot;Multiline&quot;: false,&#10;  &quot;Numbering&quot;: 1,&#10;  &quot;SuperscriptFormat&quot;: 0&#10;}"/>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LAST UPDATE DATE" val="485618066.406319"/>
  <p:tag name="IMPORTID" val="7295610419.690563"/>
  <p:tag name="WBLAST" val="G:\SIM1\SFD\Deals\Volta\Reports - CoGestion\Monthly Reporting\Generation PPT\Volta - Monthly Report maquette.xlsm"/>
  <p:tag name="USER NAME" val="COSTAA"/>
  <p:tag name="IMPORTID2" val="_4327"/>
  <p:tag name="TYPE" val="1"/>
  <p:tag name="SOURCENAME" val="Data as of 30 Apr 2025"/>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5-22T12:54:26.406Z&quot;,&#10;    &quot;PictureAppearance&quot;: 2,&#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5-22T09:57:22.105Z&quot;,&#10;    &quot;PictureAppearance&quot;: 2,&#10;    &quot;PreserveInitialVisibility&quot;: false,&#10;    &quot;PreserveWidth&quot;: true,&#10;    &quot;ResizeBeforeExport&quot;: false&#10;  },&#10;  &quot;Initial&quot;: null&#10;}"/>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LAST UPDATE DATE" val="485618076.523806"/>
  <p:tag name="IMPORTID" val="7874295452902.308287"/>
  <p:tag name="WBLAST" val="G:\SIM1\SFD\Deals\Volta\Reports - CoGestion\Monthly Reporting\Generation PPT\Volta - Monthly Report maquette.xlsm"/>
  <p:tag name="USER NAME" val="COSTAA"/>
  <p:tag name="TYPE" val="1"/>
  <p:tag name="SOURCENAME" val="Virgin Media Secured Finance PLC"/>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5-22T12:54:36.524Z&quot;,&#10;    &quot;PictureAppearance&quot;: 2,&#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5-22T09:57:34.206Z&quot;,&#10;    &quot;PictureAppearance&quot;: 2,&#10;    &quot;PreserveInitialVisibility&quot;: false,&#10;    &quot;PreserveWidth&quot;: true,&#10;    &quot;ResizeBeforeExport&quot;: false&#10;  },&#10;  &quot;Initial&quot;: null&#10;}"/>
</p:tagLst>
</file>

<file path=ppt/tags/tag31.xml><?xml version="1.0" encoding="utf-8"?>
<p:tagLst xmlns:a="http://schemas.openxmlformats.org/drawingml/2006/main" xmlns:r="http://schemas.openxmlformats.org/officeDocument/2006/relationships" xmlns:p="http://schemas.openxmlformats.org/presentationml/2006/main">
  <p:tag name="LAST UPDATE DATE" val="485618078.847614"/>
  <p:tag name="IMPORTID" val="5056293884579.772403"/>
  <p:tag name="WBLAST" val="G:\SIM1\SFD\Deals\Volta\Reports - CoGestion\Monthly Reporting\Generation PPT\Volta - Monthly Report maquette.xlsm"/>
  <p:tag name="USER NAME" val="COSTAA"/>
  <p:tag name="TYPE" val="2"/>
  <p:tag name="SOURCENAME" val="As a % of Gross Assets Value (Chart 10)"/>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5-22T12:54:38.848Z&quot;,&#10;    &quot;PictureAppearance&quot;: 2,&#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5-22T09:57:36.732Z&quot;,&#10;    &quot;PictureAppearance&quot;: 2,&#10;    &quot;PreserveInitialVisibility&quot;: false,&#10;    &quot;PreserveWidth&quot;: true,&#10;    &quot;ResizeBeforeExport&quot;: false&#10;  },&#10;  &quot;Initial&quot;: null&#10;}"/>
</p:tagLst>
</file>

<file path=ppt/tags/tag32.xml><?xml version="1.0" encoding="utf-8"?>
<p:tagLst xmlns:a="http://schemas.openxmlformats.org/drawingml/2006/main" xmlns:r="http://schemas.openxmlformats.org/officeDocument/2006/relationships" xmlns:p="http://schemas.openxmlformats.org/presentationml/2006/main">
  <p:tag name="LAST UPDATE DATE" val="485618080.728658"/>
  <p:tag name="IMPORTID" val="3554293884976.770615"/>
  <p:tag name="WBLAST" val="G:\SIM1\SFD\Deals\Volta\Reports - CoGestion\Monthly Reporting\Generation PPT\Volta - Monthly Report maquette.xlsm"/>
  <p:tag name="USER NAME" val="COSTAA"/>
  <p:tag name="TYPE" val="2"/>
  <p:tag name="SOURCENAME" val="Chart 4"/>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5-22T12:54:40.729Z&quot;,&#10;    &quot;PictureAppearance&quot;: 2,&#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5-22T09:57:37.475Z&quot;,&#10;    &quot;PictureAppearance&quot;: 2,&#10;    &quot;PreserveInitialVisibility&quot;: false,&#10;    &quot;PreserveWidth&quot;: true,&#10;    &quot;ResizeBeforeExport&quot;: false&#10;  },&#10;  &quot;Initial&quot;: null&#10;}"/>
</p:tagLst>
</file>

<file path=ppt/tags/tag33.xml><?xml version="1.0" encoding="utf-8"?>
<p:tagLst xmlns:a="http://schemas.openxmlformats.org/drawingml/2006/main" xmlns:r="http://schemas.openxmlformats.org/officeDocument/2006/relationships" xmlns:p="http://schemas.openxmlformats.org/presentationml/2006/main">
  <p:tag name="LAST UPDATE DATE" val="485618082.447486"/>
  <p:tag name="IMPORTID" val="6074293884382.987656"/>
  <p:tag name="WBLAST" val="G:\SIM1\SFD\Deals\Volta\Reports - CoGestion\Monthly Reporting\Generation PPT\Volta - Monthly Report maquette.xlsm"/>
  <p:tag name="USER NAME" val="COSTAA"/>
  <p:tag name="TYPE" val="1"/>
  <p:tag name="SOURCENAME" val="Returns"/>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5-22T12:54:42.447Z&quot;,&#10;    &quot;PictureAppearance&quot;: 2,&#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5-22T09:57:38.072Z&quot;,&#10;    &quot;PictureAppearance&quot;: 2,&#10;    &quot;PreserveInitialVisibility&quot;: false,&#10;    &quot;PreserveWidth&quot;: true,&#10;    &quot;ResizeBeforeExport&quot;: false&#10;  },&#10;  &quot;Initial&quot;: null&#10;}"/>
</p:tagLst>
</file>

<file path=ppt/tags/tag34.xml><?xml version="1.0" encoding="utf-8"?>
<p:tagLst xmlns:a="http://schemas.openxmlformats.org/drawingml/2006/main" xmlns:r="http://schemas.openxmlformats.org/officeDocument/2006/relationships" xmlns:p="http://schemas.openxmlformats.org/presentationml/2006/main">
  <p:tag name="LAST UPDATE DATE" val="485618084.8678"/>
  <p:tag name="IMPORTID" val="808293884841.599409"/>
  <p:tag name="WBLAST" val="G:\SIM1\SFD\Deals\Volta\Reports - CoGestion\Monthly Reporting\Generation PPT\Volta - Monthly Report maquette.xlsm"/>
  <p:tag name="USER NAME" val="COSTAA"/>
  <p:tag name="TYPE" val="2"/>
  <p:tag name="SOURCENAME" val="Cumulative Total Return (Gross Dividends) (Chart 1)"/>
  <p:tag name="SHEETID" val="HP"/>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HP&quot;,&#10;    &quot;DateTime&quot;: &quot;2025-05-22T12:54:44.868Z&quot;,&#10;    &quot;PictureAppearance&quot;: 2,&#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HP&quot;,&#10;    &quot;DateTime&quot;: &quot;2025-05-22T09:57:39.036Z&quot;,&#10;    &quot;PictureAppearance&quot;: 2,&#10;    &quot;PreserveInitialVisibility&quot;: false,&#10;    &quot;PreserveWidth&quot;: true,&#10;    &quot;ResizeBeforeExport&quot;: false&#10;  },&#10;  &quot;Initial&quot;: null&#10;}"/>
</p:tagLst>
</file>

<file path=ppt/tags/tag35.xml><?xml version="1.0" encoding="utf-8"?>
<p:tagLst xmlns:a="http://schemas.openxmlformats.org/drawingml/2006/main" xmlns:r="http://schemas.openxmlformats.org/officeDocument/2006/relationships" xmlns:p="http://schemas.openxmlformats.org/presentationml/2006/main">
  <p:tag name="LAST UPDATE DATE" val="485618106.787493"/>
  <p:tag name="IMPORTID" val="5792434727884.263983"/>
  <p:tag name="WBLAST" val="G:\SIM1\SFD\Deals\Volta\Reports - CoGestion\Monthly Reporting\Generation PPT\Volta - Monthly Report maquette.xlsm"/>
  <p:tag name="USER NAME" val="COSTAA"/>
  <p:tag name="TYPE" val="1"/>
  <p:tag name="SOURCENAME" val="Source: AXA IM, as of April 2025"/>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12:55:06.787Z&quot;,&#10;    &quot;PictureAppearance&quot;: 2,&#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09:57:51.372Z&quot;,&#10;    &quot;PictureAppearance&quot;: 2,&#10;    &quot;PreserveInitialVisibility&quot;: false,&#10;    &quot;PreserveWidth&quot;: true,&#10;    &quot;ResizeBeforeExport&quot;: false&#10;  },&#10;  &quot;Initial&quot;: null&#10;}"/>
</p:tagLst>
</file>

<file path=ppt/tags/tag36.xml><?xml version="1.0" encoding="utf-8"?>
<p:tagLst xmlns:a="http://schemas.openxmlformats.org/drawingml/2006/main" xmlns:r="http://schemas.openxmlformats.org/officeDocument/2006/relationships" xmlns:p="http://schemas.openxmlformats.org/presentationml/2006/main">
  <p:tag name="LAST UPDATE DATE" val="485618108.877908"/>
  <p:tag name="IMPORTID" val="157293903243.751489"/>
  <p:tag name="WBLAST" val="G:\SIM1\SFD\Deals\Volta\Reports - CoGestion\Monthly Reporting\Generation PPT\Volta - Monthly Report maquette.xlsm"/>
  <p:tag name="USER NAME" val="COSTAA"/>
  <p:tag name="TYPE" val="1"/>
  <p:tag name="SOURCENAME" val="Source: Intex, Bloomberg, AXA IM Paris as of April 2025 – un..."/>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12:55:08.878Z&quot;,&#10;    &quot;PictureAppearance&quot;: 2,&#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09:57:52.265Z&quot;,&#10;    &quot;PictureAppearance&quot;: 2,&#10;    &quot;PreserveInitialVisibility&quot;: false,&#10;    &quot;PreserveWidth&quot;: true,&#10;    &quot;ResizeBeforeExport&quot;: false&#10;  },&#10;  &quot;Initial&quot;: null&#10;}"/>
</p:tagLst>
</file>

<file path=ppt/tags/tag37.xml><?xml version="1.0" encoding="utf-8"?>
<p:tagLst xmlns:a="http://schemas.openxmlformats.org/drawingml/2006/main" xmlns:r="http://schemas.openxmlformats.org/officeDocument/2006/relationships" xmlns:p="http://schemas.openxmlformats.org/presentationml/2006/main">
  <p:tag name="LAST UPDATE DATE" val="485618110.850192"/>
  <p:tag name="IMPORTID" val="6448293903313.922707"/>
  <p:tag name="WBLAST" val="G:\SIM1\SFD\Deals\Volta\Reports - CoGestion\Monthly Reporting\Generation PPT\Volta - Monthly Report maquette.xlsm"/>
  <p:tag name="USER NAME" val="COSTAA"/>
  <p:tag name="TYPE" val="1"/>
  <p:tag name="SOURCENAME" val="Source: Bloomberg, as of April 2025"/>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12:55:10.85Z&quot;,&#10;    &quot;PictureAppearance&quot;: 2,&#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09:57:53.059Z&quot;,&#10;    &quot;PictureAppearance&quot;: 2,&#10;    &quot;PreserveInitialVisibility&quot;: false,&#10;    &quot;PreserveWidth&quot;: true,&#10;    &quot;ResizeBeforeExport&quot;: false&#10;  },&#10;  &quot;Initial&quot;: null&#10;}"/>
</p:tagLst>
</file>

<file path=ppt/tags/tag38.xml><?xml version="1.0" encoding="utf-8"?>
<p:tagLst xmlns:a="http://schemas.openxmlformats.org/drawingml/2006/main" xmlns:r="http://schemas.openxmlformats.org/officeDocument/2006/relationships" xmlns:p="http://schemas.openxmlformats.org/presentationml/2006/main">
  <p:tag name="LAST UPDATE DATE" val="485618112.806062"/>
  <p:tag name="IMPORTID" val="5792434727884.263983"/>
  <p:tag name="WBLAST" val="G:\SIM1\SFD\Deals\Volta\Reports - CoGestion\Monthly Reporting\Generation PPT\Volta - Monthly Report maquette.xlsm"/>
  <p:tag name="USER NAME" val="COSTAA"/>
  <p:tag name="TYPE" val="1"/>
  <p:tag name="SOURCENAME" val="Source: AXA IM, as of April 2025"/>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12:55:12.806Z&quot;,&#10;    &quot;PictureAppearance&quot;: 2,&#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09:57:53.807Z&quot;,&#10;    &quot;PictureAppearance&quot;: 2,&#10;    &quot;PreserveInitialVisibility&quot;: false,&#10;    &quot;PreserveWidth&quot;: true,&#10;    &quot;ResizeBeforeExport&quot;: false&#10;  },&#10;  &quot;Initial&quot;: null&#10;}"/>
</p:tagLst>
</file>

<file path=ppt/tags/tag39.xml><?xml version="1.0" encoding="utf-8"?>
<p:tagLst xmlns:a="http://schemas.openxmlformats.org/drawingml/2006/main" xmlns:r="http://schemas.openxmlformats.org/officeDocument/2006/relationships" xmlns:p="http://schemas.openxmlformats.org/presentationml/2006/main">
  <p:tag name="LAST UPDATE DATE" val="485618114.729913"/>
  <p:tag name="IMPORTID" val="1515293902138.850389"/>
  <p:tag name="WBLAST" val="G:\SIM1\SFD\Deals\Volta\Reports - CoGestion\Monthly Reporting\Generation PPT\Volta - Monthly Report maquette.xlsm"/>
  <p:tag name="USER NAME" val="COSTAA"/>
  <p:tag name="TYPE" val="1"/>
  <p:tag name="SOURCENAME" val="MONTHLY REPORT  VOLTA FINANCE LIMITED  - April 2025 ⯀ 1"/>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12:55:14.73Z&quot;,&#10;    &quot;PictureAppearance&quot;: 2,&#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09:57:54.553Z&quot;,&#10;    &quot;PictureAppearance&quot;: 2,&#10;    &quot;PreserveInitialVisibility&quot;: false,&#10;    &quot;PreserveWidth&quot;: true,&#10;    &quot;ResizeBeforeExport&quot;: false&#10;  },&#10;  &quot;Initial&quot;: null&#10;}"/>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485618117.532846"/>
  <p:tag name="IMPORTID" val="1412434729975.040733"/>
  <p:tag name="WBLAST" val="G:\SIM1\SFD\Deals\Volta\Reports - CoGestion\Monthly Reporting\Generation PPT\Volta - Monthly Report maquette.xlsm"/>
  <p:tag name="USER NAME" val="COSTAA"/>
  <p:tag name="IMPORTID2" val="_6258"/>
  <p:tag name="TYPE" val="1"/>
  <p:tag name="SOURCENAME" val="9.1%"/>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5-22T12:55:17.533Z&quot;,&#10;    &quot;PictureAppearance&quot;: 2,&#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5-22T09:57:55.345Z&quot;,&#10;    &quot;PictureAppearance&quot;: 2,&#10;    &quot;PreserveInitialVisibility&quot;: false,&#10;    &quot;PreserveWidth&quot;: true,&#10;    &quot;ResizeBeforeExport&quot;: false&#10;  },&#10;  &quot;Initial&quot;: null&#10;}"/>
</p:tagLst>
</file>

<file path=ppt/tags/tag41.xml><?xml version="1.0" encoding="utf-8"?>
<p:tagLst xmlns:a="http://schemas.openxmlformats.org/drawingml/2006/main" xmlns:r="http://schemas.openxmlformats.org/officeDocument/2006/relationships" xmlns:p="http://schemas.openxmlformats.org/presentationml/2006/main">
  <p:tag name="LAST UPDATE DATE" val="485618120.109601"/>
  <p:tag name="IMPORTID" val="1029296059623.539103"/>
  <p:tag name="WBLAST" val="G:\SIM1\SFD\Deals\Volta\Reports - CoGestion\Monthly Reporting\Generation PPT\Volta - Monthly Report maquette.xlsm"/>
  <p:tag name="USER NAME" val="COSTAA"/>
  <p:tag name="TYPE" val="1"/>
  <p:tag name="SOURCENAME" val="€262.9m "/>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5-22T12:55:20.11Z&quot;,&#10;    &quot;PictureAppearance&quot;: 2,&#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5-22T09:57:56.241Z&quot;,&#10;    &quot;PictureAppearance&quot;: 2,&#10;    &quot;PreserveInitialVisibility&quot;: false,&#10;    &quot;PreserveWidth&quot;: true,&#10;    &quot;ResizeBeforeExport&quot;: false&#10;  },&#10;  &quot;Initial&quot;: null&#10;}"/>
</p:tagLst>
</file>

<file path=ppt/tags/tag42.xml><?xml version="1.0" encoding="utf-8"?>
<p:tagLst xmlns:a="http://schemas.openxmlformats.org/drawingml/2006/main" xmlns:r="http://schemas.openxmlformats.org/officeDocument/2006/relationships" xmlns:p="http://schemas.openxmlformats.org/presentationml/2006/main">
  <p:tag name="LAST UPDATE DATE" val="485618122.587491"/>
  <p:tag name="IMPORTID" val="6213454689796.767222"/>
  <p:tag name="WBLAST" val="G:\SIM1\SFD\Deals\Volta\Reports - CoGestion\Monthly Reporting\Generation PPT\Volta - Monthly Report maquette.xlsm"/>
  <p:tag name="USER NAME" val="COSTAA"/>
  <p:tag name="TYPE" val="1"/>
  <p:tag name="SOURCENAME" val="Monthly Report - April 2025"/>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12:55:22.587Z&quot;,&#10;    &quot;PictureAppearance&quot;: 2,&#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09:57:57.107Z&quot;,&#10;    &quot;PictureAppearance&quot;: 2,&#10;    &quot;PreserveInitialVisibility&quot;: false,&#10;    &quot;PreserveWidth&quot;: true,&#10;    &quot;ResizeBeforeExport&quot;: false&#10;  },&#10;  &quot;Initial&quot;: null&#10;}"/>
</p:tagLst>
</file>

<file path=ppt/tags/tag43.xml><?xml version="1.0" encoding="utf-8"?>
<p:tagLst xmlns:a="http://schemas.openxmlformats.org/drawingml/2006/main" xmlns:r="http://schemas.openxmlformats.org/officeDocument/2006/relationships" xmlns:p="http://schemas.openxmlformats.org/presentationml/2006/main">
  <p:tag name="LAST UPDATE DATE" val="485618124.630383"/>
  <p:tag name="IMPORTID" val="3739465409600.653144"/>
  <p:tag name="WBLAST" val="G:\SIM1\SFD\Deals\Volta\Reports - CoGestion\Monthly Reporting\Generation PPT\Volta - Monthly Report maquette.xlsm"/>
  <p:tag name="USER NAME" val="COSTAA"/>
  <p:tag name="TYPE" val="1"/>
  <p:tag name="SOURCENAME" val="The sum of percentages may not add up to 100.00% due to roun..."/>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12:55:24.63Z&quot;,&#10;    &quot;PictureAppearance&quot;: 2,&#10;    &quot;PreserveInitialVisibility&quot;: false,&#10;    &quot;PreserveWidth&quot;: true,&#10;    &quot;ResizeBeforeExport&quot;: false&#10;  },&#10;  &quot;Previous&quot;: {&#10;    &quot;General&quot;: {&#10;      &quot;ExcelInfo&quot;: {&#10;        &quot;Printer&quot;: &quot;Microsoft Print to PDF on Ne02:&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09:57:57.855Z&quot;,&#10;    &quot;PictureAppearance&quot;: 2,&#10;    &quot;PreserveInitialVisibility&quot;: false,&#10;    &quot;PreserveWidth&quot;: true,&#10;    &quot;ResizeBeforeExport&quot;: false&#10;  },&#10;  &quot;Initial&quot;: null&#10;}"/>
</p:tagLst>
</file>

<file path=ppt/tags/tag44.xml><?xml version="1.0" encoding="utf-8"?>
<p:tagLst xmlns:a="http://schemas.openxmlformats.org/drawingml/2006/main" xmlns:r="http://schemas.openxmlformats.org/officeDocument/2006/relationships" xmlns:p="http://schemas.openxmlformats.org/presentationml/2006/main">
  <p:tag name="LAST UPDATE DATE" val="485618126.672229"/>
  <p:tag name="IMPORTID" val="1245293894685.557976"/>
  <p:tag name="WBLAST" val="G:\SIM1\SFD\Deals\Volta\Reports - CoGestion\Monthly Reporting\Generation PPT\Volta - Monthly Report maquette.xlsm"/>
  <p:tag name="USER NAME" val="COSTAA"/>
  <p:tag name="TYPE" val="2"/>
  <p:tag name="SOURCENAME" val="Currency (Chart 11)"/>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5-22T12:55:26.672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Currency (Chart 11)&quot;,&#10;    &quot;DateTime&quot;: &quot;2025-04-23T09:43:08.713Z&quot;,&#10;    &quot;PictureAppearance&quot;: 2,&#10;    &quot;PreserveInitialVisibility&quot;: false,&#10;    &quot;PreserveWidth&quot;: true,&#10;    &quot;ResizeBeforeExport&quot;: null&#10;  },&#10;  &quot;Initial&quot;: null&#10;}"/>
</p:tagLst>
</file>

<file path=ppt/tags/tag45.xml><?xml version="1.0" encoding="utf-8"?>
<p:tagLst xmlns:a="http://schemas.openxmlformats.org/drawingml/2006/main" xmlns:r="http://schemas.openxmlformats.org/officeDocument/2006/relationships" xmlns:p="http://schemas.openxmlformats.org/presentationml/2006/main">
  <p:tag name="LAST UPDATE DATE" val="485618128.549881"/>
  <p:tag name="IMPORTID" val="8515293894588.081246"/>
  <p:tag name="WBLAST" val="G:\SIM1\SFD\Deals\Volta\Reports - CoGestion\Monthly Reporting\Generation PPT\Volta - Monthly Report maquette.xlsm"/>
  <p:tag name="USER NAME" val="COSTAA"/>
  <p:tag name="TYPE" val="2"/>
  <p:tag name="SOURCENAME" val="Geography (Chart 9)"/>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5-22T12:55:28.55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Geography (Chart 9)&quot;,&#10;    &quot;DateTime&quot;: &quot;2025-04-23T09:43:09.41Z&quot;,&#10;    &quot;PictureAppearance&quot;: 2,&#10;    &quot;PreserveInitialVisibility&quot;: false,&#10;    &quot;PreserveWidth&quot;: true,&#10;    &quot;ResizeBeforeExport&quot;: null&#10;  },&#10;  &quot;Initial&quot;: null&#10;}"/>
</p:tagLst>
</file>

<file path=ppt/tags/tag46.xml><?xml version="1.0" encoding="utf-8"?>
<p:tagLst xmlns:a="http://schemas.openxmlformats.org/drawingml/2006/main" xmlns:r="http://schemas.openxmlformats.org/officeDocument/2006/relationships" xmlns:p="http://schemas.openxmlformats.org/presentationml/2006/main">
  <p:tag name="LAST UPDATE DATE" val="485618130.403459"/>
  <p:tag name="IMPORTID" val="1217293895025.615284"/>
  <p:tag name="WBLAST" val="G:\SIM1\SFD\Deals\Volta\Reports - CoGestion\Monthly Reporting\Generation PPT\Volta - Monthly Report maquette.xlsm"/>
  <p:tag name="USER NAME" val="COSTAA"/>
  <p:tag name="TYPE" val="2"/>
  <p:tag name="SOURCENAME" val="Chart 1"/>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5-22T12:55:30.403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Chart 1&quot;,&#10;    &quot;DateTime&quot;: &quot;2025-04-23T09:43:09.944Z&quot;,&#10;    &quot;PictureAppearance&quot;: 2,&#10;    &quot;PreserveInitialVisibility&quot;: false,&#10;    &quot;PreserveWidth&quot;: true,&#10;    &quot;ResizeBeforeExport&quot;: null&#10;  },&#10;  &quot;Initial&quot;: null&#10;}"/>
</p:tagLst>
</file>

<file path=ppt/tags/tag47.xml><?xml version="1.0" encoding="utf-8"?>
<p:tagLst xmlns:a="http://schemas.openxmlformats.org/drawingml/2006/main" xmlns:r="http://schemas.openxmlformats.org/officeDocument/2006/relationships" xmlns:p="http://schemas.openxmlformats.org/presentationml/2006/main">
  <p:tag name="LAST UPDATE DATE" val="485618132.238997"/>
  <p:tag name="IMPORTID" val="6111293902106.322834"/>
  <p:tag name="WBLAST" val="G:\SIM1\SFD\Deals\Volta\Reports - CoGestion\Monthly Reporting\Generation PPT\Volta - Monthly Report maquette.xlsm"/>
  <p:tag name="USER NAME" val="COSTAA"/>
  <p:tag name="TYPE" val="1"/>
  <p:tag name="SOURCENAME" val="MONTHLY REPORT  VOLTA FINANCE LIMITED  - April 2025 ⯀ 2"/>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12:55:32.239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MONTHLY REPORT  VOLTA FINANCE LIMITED  - March 2025 ⯀ 2&quot;,&#10;    &quot;DateTime&quot;: &quot;2025-04-23T09:43:10.616Z&quot;,&#10;    &quot;PictureAppearance&quot;: 2,&#10;    &quot;PreserveInitialVisibility&quot;: false,&#10;    &quot;PreserveWidth&quot;: true,&#10;    &quot;ResizeBeforeExport&quot;: null&#10;  },&#10;  &quot;Initial&quot;: null&#10;}"/>
</p:tagLst>
</file>

<file path=ppt/tags/tag48.xml><?xml version="1.0" encoding="utf-8"?>
<p:tagLst xmlns:a="http://schemas.openxmlformats.org/drawingml/2006/main" xmlns:r="http://schemas.openxmlformats.org/officeDocument/2006/relationships" xmlns:p="http://schemas.openxmlformats.org/presentationml/2006/main">
  <p:tag name="LAST UPDATE DATE" val="485618134.380688"/>
  <p:tag name="IMPORTID" val="157293903243.751489"/>
  <p:tag name="WBLAST" val="G:\SIM1\SFD\Deals\Volta\Reports - CoGestion\Monthly Reporting\Generation PPT\Volta - Monthly Report maquette.xlsm"/>
  <p:tag name="USER NAME" val="COSTAA"/>
  <p:tag name="TYPE" val="1"/>
  <p:tag name="SOURCENAME" val="Source: Intex, Bloomberg, AXA IM Paris as of April 2025 – un..."/>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12:55:34.381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Source: Intex, Bloomberg, AXA IM Paris as of March 2025 – un...&quot;,&#10;    &quot;DateTime&quot;: &quot;2025-04-23T09:43:11.53Z&quot;,&#10;    &quot;PictureAppearance&quot;: 2,&#10;    &quot;PreserveInitialVisibility&quot;: false,&#10;    &quot;PreserveWidth&quot;: true,&#10;    &quot;ResizeBeforeExport&quot;: null&#10;  },&#10;  &quot;Initial&quot;: null&#10;}"/>
</p:tagLst>
</file>

<file path=ppt/tags/tag49.xml><?xml version="1.0" encoding="utf-8"?>
<p:tagLst xmlns:a="http://schemas.openxmlformats.org/drawingml/2006/main" xmlns:r="http://schemas.openxmlformats.org/officeDocument/2006/relationships" xmlns:p="http://schemas.openxmlformats.org/presentationml/2006/main">
  <p:tag name="LAST UPDATE DATE" val="485618136.374896"/>
  <p:tag name="IMPORTID" val="5792434727884.263983"/>
  <p:tag name="WBLAST" val="G:\SIM1\SFD\Deals\Volta\Reports - CoGestion\Monthly Reporting\Generation PPT\Volta - Monthly Report maquette.xlsm"/>
  <p:tag name="USER NAME" val="COSTAA"/>
  <p:tag name="TYPE" val="1"/>
  <p:tag name="SOURCENAME" val="Source: AXA IM, as of April 2025"/>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12:55:36.375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Source: AXA IM, as of March 2025&quot;,&#10;    &quot;DateTime&quot;: &quot;2025-04-23T09:43:12.325Z&quot;,&#10;    &quot;PictureAppearance&quot;: 2,&#10;    &quot;PreserveInitialVisibility&quot;: false,&#10;    &quot;PreserveWidth&quot;: true,&#10;    &quot;ResizeBeforeExport&quot;: null&#10;  },&#10;  &quot;Initial&quot;: null&#10;}"/>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50.xml><?xml version="1.0" encoding="utf-8"?>
<p:tagLst xmlns:a="http://schemas.openxmlformats.org/drawingml/2006/main" xmlns:r="http://schemas.openxmlformats.org/officeDocument/2006/relationships" xmlns:p="http://schemas.openxmlformats.org/presentationml/2006/main">
  <p:tag name="LAST UPDATE DATE" val="485618138.362763"/>
  <p:tag name="IMPORTID" val="9357295453433.125646"/>
  <p:tag name="WBLAST" val="G:\SIM1\SFD\Deals\Volta\Reports - CoGestion\Monthly Reporting\Generation PPT\Volta - Monthly Report maquette.xlsm"/>
  <p:tag name="USER NAME" val="COSTAA"/>
  <p:tag name="TYPE" val="1"/>
  <p:tag name="SOURCENAME" val="Market Value (€m)"/>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5-22T12:55:38.363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Market Value (€m)&quot;,&#10;    &quot;DateTime&quot;: &quot;2025-04-23T09:43:13.822Z&quot;,&#10;    &quot;PictureAppearance&quot;: 2,&#10;    &quot;PreserveInitialVisibility&quot;: false,&#10;    &quot;PreserveWidth&quot;: true,&#10;    &quot;ResizeBeforeExport&quot;: null&#10;  },&#10;  &quot;Initial&quot;: null&#10;}"/>
</p:tagLst>
</file>

<file path=ppt/tags/tag51.xml><?xml version="1.0" encoding="utf-8"?>
<p:tagLst xmlns:a="http://schemas.openxmlformats.org/drawingml/2006/main" xmlns:r="http://schemas.openxmlformats.org/officeDocument/2006/relationships" xmlns:p="http://schemas.openxmlformats.org/presentationml/2006/main">
  <p:tag name="LAST UPDATE DATE" val="485618141.446949"/>
  <p:tag name="IMPORTID" val="5792434727884.263983"/>
  <p:tag name="WBLAST" val="G:\SIM1\SFD\Deals\Volta\Reports - CoGestion\Monthly Reporting\Generation PPT\Volta - Monthly Report maquette.xlsm"/>
  <p:tag name="USER NAME" val="COSTAA"/>
  <p:tag name="TYPE" val="1"/>
  <p:tag name="SOURCENAME" val="Source: AXA IM, as of April 2025"/>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12:55:41.447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Source: AXA IM, as of March 2025&quot;,&#10;    &quot;DateTime&quot;: &quot;2025-04-23T09:43:15.021Z&quot;,&#10;    &quot;PictureAppearance&quot;: 2,&#10;    &quot;PreserveInitialVisibility&quot;: false,&#10;    &quot;PreserveWidth&quot;: true,&#10;    &quot;ResizeBeforeExport&quot;: null&#10;  },&#10;  &quot;Initial&quot;: null&#10;}"/>
</p:tagLst>
</file>

<file path=ppt/tags/tag52.xml><?xml version="1.0" encoding="utf-8"?>
<p:tagLst xmlns:a="http://schemas.openxmlformats.org/drawingml/2006/main" xmlns:r="http://schemas.openxmlformats.org/officeDocument/2006/relationships" xmlns:p="http://schemas.openxmlformats.org/presentationml/2006/main">
  <p:tag name="LAST UPDATE DATE" val="485618143.348891"/>
  <p:tag name="IMPORTID" val="6213454689796.767222"/>
  <p:tag name="WBLAST" val="G:\SIM1\SFD\Deals\Volta\Reports - CoGestion\Monthly Reporting\Generation PPT\Volta - Monthly Report maquette.xlsm"/>
  <p:tag name="USER NAME" val="COSTAA"/>
  <p:tag name="TYPE" val="1"/>
  <p:tag name="SOURCENAME" val="Monthly Report - April 2025"/>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12:55:43.349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Monthly Report - March 2025&quot;,&#10;    &quot;DateTime&quot;: &quot;2025-04-23T09:43:15.796Z&quot;,&#10;    &quot;PictureAppearance&quot;: 2,&#10;    &quot;PreserveInitialVisibility&quot;: false,&#10;    &quot;PreserveWidth&quot;: true,&#10;    &quot;ResizeBeforeExport&quot;: null&#10;  },&#10;  &quot;Initial&quot;: null&#10;}"/>
</p:tagLst>
</file>

<file path=ppt/tags/tag53.xml><?xml version="1.0" encoding="utf-8"?>
<p:tagLst xmlns:a="http://schemas.openxmlformats.org/drawingml/2006/main" xmlns:r="http://schemas.openxmlformats.org/officeDocument/2006/relationships" xmlns:p="http://schemas.openxmlformats.org/presentationml/2006/main">
  <p:tag name="LAST UPDATE DATE" val="485618145.397947"/>
  <p:tag name="IMPORTID" val="216293902057.238474"/>
  <p:tag name="WBLAST" val="G:\SIM1\SFD\Deals\Volta\Reports - CoGestion\Monthly Reporting\Generation PPT\Volta - Monthly Report maquette.xlsm"/>
  <p:tag name="USER NAME" val="COSTAA"/>
  <p:tag name="TYPE" val="1"/>
  <p:tag name="SOURCENAME" val="MONTHLY REPORT  VOLTA FINANCE LIMITED  - April 2025 ⯀ 3"/>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12:55:45.398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MONTHLY REPORT  VOLTA FINANCE LIMITED  - March 2025 ⯀ 3&quot;,&#10;    &quot;DateTime&quot;: &quot;2025-04-23T09:43:16.61Z&quot;,&#10;    &quot;PictureAppearance&quot;: 2,&#10;    &quot;PreserveInitialVisibility&quot;: false,&#10;    &quot;PreserveWidth&quot;: true,&#10;    &quot;ResizeBeforeExport&quot;: null&#10;  },&#10;  &quot;Initial&quot;: null&#10;}"/>
</p:tagLst>
</file>

<file path=ppt/tags/tag54.xml><?xml version="1.0" encoding="utf-8"?>
<p:tagLst xmlns:a="http://schemas.openxmlformats.org/drawingml/2006/main" xmlns:r="http://schemas.openxmlformats.org/officeDocument/2006/relationships" xmlns:p="http://schemas.openxmlformats.org/presentationml/2006/main">
  <p:tag name="LAST UPDATE DATE" val="485618147.244583"/>
  <p:tag name="IMPORTID" val="6213454689796.767222"/>
  <p:tag name="WBLAST" val="G:\SIM1\SFD\Deals\Volta\Reports - CoGestion\Monthly Reporting\Generation PPT\Volta - Monthly Report maquette.xlsm"/>
  <p:tag name="USER NAME" val="COSTAA"/>
  <p:tag name="TYPE" val="1"/>
  <p:tag name="SOURCENAME" val="Monthly Report - April 2025"/>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5-22T12:55:47.245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Monthly Report - March 2025&quot;,&#10;    &quot;DateTime&quot;: &quot;2025-04-23T09:43:17.423Z&quot;,&#10;    &quot;PictureAppearance&quot;: 2,&#10;    &quot;PreserveInitialVisibility&quot;: false,&#10;    &quot;PreserveWidth&quot;: true,&#10;    &quot;ResizeBeforeExport&quot;: null&#10;  },&#10;  &quot;Initial&quot;: null&#10;}"/>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697</TotalTime>
  <Words>2291</Words>
  <Application>Microsoft Office PowerPoint</Application>
  <PresentationFormat>Custom</PresentationFormat>
  <Paragraphs>104</Paragraphs>
  <Slides>3</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Arial</vt:lpstr>
      <vt:lpstr>Calibri</vt:lpstr>
      <vt:lpstr>Calibri Light</vt:lpstr>
      <vt:lpstr>Century Gothic</vt:lpstr>
      <vt:lpstr>Garamond</vt:lpstr>
      <vt:lpstr>Times New Roman</vt:lpstr>
      <vt:lpstr>Verdana</vt:lpstr>
      <vt:lpstr>Office Theme</vt:lpstr>
      <vt:lpstr>UpSlide Table Of Content Master (do not edit)</vt:lpstr>
      <vt:lpstr>Volta Finance Ltd</vt:lpstr>
      <vt:lpstr>Volta Finance Ltd</vt:lpstr>
      <vt:lpstr>Volta Finance Ltd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Volta Finance Ltd Monthly Report- July 2023</dc:title>
  <dc:creator>COSTA Alexis</dc:creator>
  <cp:lastModifiedBy>COSTA Alexis</cp:lastModifiedBy>
  <cp:revision>24</cp:revision>
  <dcterms:created xsi:type="dcterms:W3CDTF">2023-09-12T09:15:16Z</dcterms:created>
  <dcterms:modified xsi:type="dcterms:W3CDTF">2025-05-23T10:41:44Z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2023-09-12T00:00:00Z</vt:filetime>
  </property>
  <property fmtid="{D5CDD505-2E9C-101B-9397-08002B2CF9AE}" pid="3" name="Creator">
    <vt:lpwstr>Adobe InDesign 18.5 (Macintosh)</vt:lpwstr>
  </property>
  <property fmtid="{D5CDD505-2E9C-101B-9397-08002B2CF9AE}" pid="4" name="LastSaved">
    <vt:filetime>2023-09-12T00:00:00Z</vt:filetime>
  </property>
  <property fmtid="{D5CDD505-2E9C-101B-9397-08002B2CF9AE}" pid="5" name="Producer">
    <vt:lpwstr>Adobe PDF Library 17.0</vt:lpwstr>
  </property>
  <property fmtid="{D5CDD505-2E9C-101B-9397-08002B2CF9AE}" pid="6" name="MSIP_Label_f3b89073-f537-4fe2-a4ef-71907f8c184f_Enabled">
    <vt:lpwstr>true</vt:lpwstr>
  </property>
  <property fmtid="{D5CDD505-2E9C-101B-9397-08002B2CF9AE}" pid="7" name="MSIP_Label_f3b89073-f537-4fe2-a4ef-71907f8c184f_SetDate">
    <vt:lpwstr>2023-09-21T10:10:02Z</vt:lpwstr>
  </property>
  <property fmtid="{D5CDD505-2E9C-101B-9397-08002B2CF9AE}" pid="8" name="MSIP_Label_f3b89073-f537-4fe2-a4ef-71907f8c184f_Method">
    <vt:lpwstr>Standard</vt:lpwstr>
  </property>
  <property fmtid="{D5CDD505-2E9C-101B-9397-08002B2CF9AE}" pid="9" name="MSIP_Label_f3b89073-f537-4fe2-a4ef-71907f8c184f_Name">
    <vt:lpwstr>INTERNAL</vt:lpwstr>
  </property>
  <property fmtid="{D5CDD505-2E9C-101B-9397-08002B2CF9AE}" pid="10" name="MSIP_Label_f3b89073-f537-4fe2-a4ef-71907f8c184f_SiteId">
    <vt:lpwstr>85f3dce2-9de5-43ba-8d73-76ef63954d34</vt:lpwstr>
  </property>
  <property fmtid="{D5CDD505-2E9C-101B-9397-08002B2CF9AE}" pid="11" name="MSIP_Label_f3b89073-f537-4fe2-a4ef-71907f8c184f_ActionId">
    <vt:lpwstr>2443e8dc-06f6-447d-af4d-ce3bb9855841</vt:lpwstr>
  </property>
  <property fmtid="{D5CDD505-2E9C-101B-9397-08002B2CF9AE}" pid="12" name="MSIP_Label_f3b89073-f537-4fe2-a4ef-71907f8c184f_ContentBits">
    <vt:lpwstr>2</vt:lpwstr>
  </property>
</Properties>
</file>