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36" d="100"/>
          <a:sy n="136" d="100"/>
        </p:scale>
        <p:origin x="1572" y="-31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MSIPCMContentMarking" descr="{&quot;HashCode&quot;:-2030750456,&quot;Placement&quot;:&quot;Footer&quot;,&quot;Top&quot;:821.343,&quot;Left&quot;:242.6093,&quot;SlideWidth&quot;:595,&quot;SlideHeight&quot;:842}">
            <a:extLst>
              <a:ext uri="{FF2B5EF4-FFF2-40B4-BE49-F238E27FC236}">
                <a16:creationId xmlns:a16="http://schemas.microsoft.com/office/drawing/2014/main" id="{E80BCD93-DF63-E959-D079-F10497B0188A}"/>
              </a:ext>
            </a:extLst>
          </p:cNvPr>
          <p:cNvSpPr txBox="1"/>
          <p:nvPr userDrawn="1"/>
        </p:nvSpPr>
        <p:spPr>
          <a:xfrm>
            <a:off x="3081138" y="10431056"/>
            <a:ext cx="1394223"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AXA IM - RESTRICTED</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6.jpg"/><Relationship Id="rId26" Type="http://schemas.openxmlformats.org/officeDocument/2006/relationships/image" Target="../media/image14.emf"/><Relationship Id="rId3" Type="http://schemas.openxmlformats.org/officeDocument/2006/relationships/tags" Target="../tags/tag31.xml"/><Relationship Id="rId21" Type="http://schemas.openxmlformats.org/officeDocument/2006/relationships/image" Target="../media/image9.emf"/><Relationship Id="rId34" Type="http://schemas.openxmlformats.org/officeDocument/2006/relationships/image" Target="../media/image22.emf"/><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5.jpg"/><Relationship Id="rId25" Type="http://schemas.openxmlformats.org/officeDocument/2006/relationships/image" Target="../media/image13.emf"/><Relationship Id="rId33" Type="http://schemas.openxmlformats.org/officeDocument/2006/relationships/image" Target="../media/image21.emf"/><Relationship Id="rId2" Type="http://schemas.openxmlformats.org/officeDocument/2006/relationships/tags" Target="../tags/tag30.xml"/><Relationship Id="rId16" Type="http://schemas.openxmlformats.org/officeDocument/2006/relationships/slideLayout" Target="../slideLayouts/slideLayout2.xml"/><Relationship Id="rId20" Type="http://schemas.openxmlformats.org/officeDocument/2006/relationships/image" Target="../media/image8.emf"/><Relationship Id="rId29" Type="http://schemas.openxmlformats.org/officeDocument/2006/relationships/image" Target="../media/image17.emf"/><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24" Type="http://schemas.openxmlformats.org/officeDocument/2006/relationships/image" Target="../media/image12.emf"/><Relationship Id="rId32" Type="http://schemas.openxmlformats.org/officeDocument/2006/relationships/image" Target="../media/image20.emf"/><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image" Target="../media/image11.emf"/><Relationship Id="rId28" Type="http://schemas.openxmlformats.org/officeDocument/2006/relationships/image" Target="../media/image16.emf"/><Relationship Id="rId10" Type="http://schemas.openxmlformats.org/officeDocument/2006/relationships/tags" Target="../tags/tag38.xml"/><Relationship Id="rId19" Type="http://schemas.openxmlformats.org/officeDocument/2006/relationships/image" Target="../media/image7.png"/><Relationship Id="rId31" Type="http://schemas.openxmlformats.org/officeDocument/2006/relationships/image" Target="../media/image19.emf"/><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image" Target="../media/image10.emf"/><Relationship Id="rId27" Type="http://schemas.openxmlformats.org/officeDocument/2006/relationships/image" Target="../media/image15.emf"/><Relationship Id="rId30" Type="http://schemas.openxmlformats.org/officeDocument/2006/relationships/image" Target="../media/image18.emf"/></Relationships>
</file>

<file path=ppt/slides/_rels/slide2.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5.jpg"/><Relationship Id="rId18" Type="http://schemas.openxmlformats.org/officeDocument/2006/relationships/image" Target="../media/image27.emf"/><Relationship Id="rId3" Type="http://schemas.openxmlformats.org/officeDocument/2006/relationships/tags" Target="../tags/tag46.xml"/><Relationship Id="rId21" Type="http://schemas.openxmlformats.org/officeDocument/2006/relationships/image" Target="../media/image30.emf"/><Relationship Id="rId7" Type="http://schemas.openxmlformats.org/officeDocument/2006/relationships/tags" Target="../tags/tag50.xml"/><Relationship Id="rId12" Type="http://schemas.openxmlformats.org/officeDocument/2006/relationships/image" Target="../media/image7.png"/><Relationship Id="rId17" Type="http://schemas.openxmlformats.org/officeDocument/2006/relationships/image" Target="../media/image26.emf"/><Relationship Id="rId2" Type="http://schemas.openxmlformats.org/officeDocument/2006/relationships/tags" Target="../tags/tag45.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6.jpg"/><Relationship Id="rId5" Type="http://schemas.openxmlformats.org/officeDocument/2006/relationships/tags" Target="../tags/tag48.xml"/><Relationship Id="rId15" Type="http://schemas.openxmlformats.org/officeDocument/2006/relationships/image" Target="../media/image24.emf"/><Relationship Id="rId10" Type="http://schemas.openxmlformats.org/officeDocument/2006/relationships/slideLayout" Target="../slideLayouts/slideLayout3.xml"/><Relationship Id="rId19" Type="http://schemas.openxmlformats.org/officeDocument/2006/relationships/image" Target="../media/image28.emf"/><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image" Target="../media/image23.emf"/><Relationship Id="rId22" Type="http://schemas.openxmlformats.org/officeDocument/2006/relationships/image" Target="../media/image31.emf"/></Relationships>
</file>

<file path=ppt/slides/_rels/slide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jpg"/><Relationship Id="rId5" Type="http://schemas.openxmlformats.org/officeDocument/2006/relationships/hyperlink" Target="mailto:guernsey.bp2s.volta.cosec@bnpparibas.com" TargetMode="External"/><Relationship Id="rId10" Type="http://schemas.openxmlformats.org/officeDocument/2006/relationships/image" Target="../media/image33.emf"/><Relationship Id="rId4" Type="http://schemas.openxmlformats.org/officeDocument/2006/relationships/hyperlink" Target="mailto:Francois.touati@axa-im.com" TargetMode="External"/><Relationship Id="rId9"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7" cstate="print"/>
            <a:stretch>
              <a:fillRect/>
            </a:stretch>
          </p:blipFill>
          <p:spPr>
            <a:xfrm>
              <a:off x="6464465" y="757174"/>
              <a:ext cx="1095527" cy="718832"/>
            </a:xfrm>
            <a:prstGeom prst="rect">
              <a:avLst/>
            </a:prstGeom>
          </p:spPr>
        </p:pic>
      </p:gr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pic>
        <p:nvPicPr>
          <p:cNvPr id="11" name="object 11"/>
          <p:cNvPicPr/>
          <p:nvPr/>
        </p:nvPicPr>
        <p:blipFill>
          <a:blip r:embed="rId18" cstate="print"/>
          <a:stretch>
            <a:fillRect/>
          </a:stretch>
        </p:blipFill>
        <p:spPr>
          <a:xfrm>
            <a:off x="6966001" y="181054"/>
            <a:ext cx="413994" cy="406113"/>
          </a:xfrm>
          <a:prstGeom prst="rect">
            <a:avLst/>
          </a:prstGeom>
        </p:spPr>
      </p:pic>
      <p:grpSp>
        <p:nvGrpSpPr>
          <p:cNvPr id="12" name="object 12"/>
          <p:cNvGrpSpPr/>
          <p:nvPr/>
        </p:nvGrpSpPr>
        <p:grpSpPr>
          <a:xfrm>
            <a:off x="179993" y="180003"/>
            <a:ext cx="401955" cy="401955"/>
            <a:chOff x="179993" y="180003"/>
            <a:chExt cx="401955" cy="401955"/>
          </a:xfrm>
        </p:grpSpPr>
        <p:sp>
          <p:nvSpPr>
            <p:cNvPr id="13" name="object 13"/>
            <p:cNvSpPr/>
            <p:nvPr/>
          </p:nvSpPr>
          <p:spPr>
            <a:xfrm>
              <a:off x="179997" y="180009"/>
              <a:ext cx="401955" cy="401955"/>
            </a:xfrm>
            <a:custGeom>
              <a:avLst/>
              <a:gdLst/>
              <a:ahLst/>
              <a:cxnLst/>
              <a:rect l="l" t="t" r="r" b="b"/>
              <a:pathLst>
                <a:path w="401955" h="401955">
                  <a:moveTo>
                    <a:pt x="401396" y="0"/>
                  </a:moveTo>
                  <a:lnTo>
                    <a:pt x="0" y="0"/>
                  </a:lnTo>
                  <a:lnTo>
                    <a:pt x="0" y="401396"/>
                  </a:lnTo>
                  <a:lnTo>
                    <a:pt x="401396" y="401396"/>
                  </a:lnTo>
                  <a:lnTo>
                    <a:pt x="401396" y="0"/>
                  </a:lnTo>
                  <a:close/>
                </a:path>
              </a:pathLst>
            </a:custGeom>
            <a:solidFill>
              <a:srgbClr val="27387A"/>
            </a:solidFill>
          </p:spPr>
          <p:txBody>
            <a:bodyPr wrap="square" lIns="0" tIns="0" rIns="0" bIns="0" rtlCol="0"/>
            <a:lstStyle/>
            <a:p>
              <a:endParaRPr/>
            </a:p>
          </p:txBody>
        </p:sp>
        <p:sp>
          <p:nvSpPr>
            <p:cNvPr id="14" name="object 14"/>
            <p:cNvSpPr/>
            <p:nvPr/>
          </p:nvSpPr>
          <p:spPr>
            <a:xfrm>
              <a:off x="405696" y="180003"/>
              <a:ext cx="175895" cy="198755"/>
            </a:xfrm>
            <a:custGeom>
              <a:avLst/>
              <a:gdLst/>
              <a:ahLst/>
              <a:cxnLst/>
              <a:rect l="l" t="t" r="r" b="b"/>
              <a:pathLst>
                <a:path w="175895" h="198754">
                  <a:moveTo>
                    <a:pt x="175704" y="0"/>
                  </a:moveTo>
                  <a:lnTo>
                    <a:pt x="153162" y="0"/>
                  </a:lnTo>
                  <a:lnTo>
                    <a:pt x="0" y="198234"/>
                  </a:lnTo>
                  <a:lnTo>
                    <a:pt x="23050" y="198234"/>
                  </a:lnTo>
                  <a:lnTo>
                    <a:pt x="175704" y="0"/>
                  </a:lnTo>
                  <a:close/>
                </a:path>
              </a:pathLst>
            </a:custGeom>
            <a:solidFill>
              <a:srgbClr val="EF393A"/>
            </a:solidFill>
          </p:spPr>
          <p:txBody>
            <a:bodyPr wrap="square" lIns="0" tIns="0" rIns="0" bIns="0" rtlCol="0"/>
            <a:lstStyle/>
            <a:p>
              <a:endParaRPr/>
            </a:p>
          </p:txBody>
        </p:sp>
        <p:sp>
          <p:nvSpPr>
            <p:cNvPr id="15" name="object 15"/>
            <p:cNvSpPr/>
            <p:nvPr/>
          </p:nvSpPr>
          <p:spPr>
            <a:xfrm>
              <a:off x="179993" y="391980"/>
              <a:ext cx="334010" cy="149860"/>
            </a:xfrm>
            <a:custGeom>
              <a:avLst/>
              <a:gdLst/>
              <a:ahLst/>
              <a:cxnLst/>
              <a:rect l="l" t="t" r="r" b="b"/>
              <a:pathLst>
                <a:path w="334009" h="149859">
                  <a:moveTo>
                    <a:pt x="132791" y="0"/>
                  </a:moveTo>
                  <a:lnTo>
                    <a:pt x="101930" y="0"/>
                  </a:lnTo>
                  <a:lnTo>
                    <a:pt x="95948" y="13030"/>
                  </a:lnTo>
                  <a:lnTo>
                    <a:pt x="91795" y="19062"/>
                  </a:lnTo>
                  <a:lnTo>
                    <a:pt x="87424" y="25023"/>
                  </a:lnTo>
                  <a:lnTo>
                    <a:pt x="77917" y="37720"/>
                  </a:lnTo>
                  <a:lnTo>
                    <a:pt x="64824" y="55001"/>
                  </a:lnTo>
                  <a:lnTo>
                    <a:pt x="47864" y="77114"/>
                  </a:lnTo>
                  <a:lnTo>
                    <a:pt x="32333" y="97479"/>
                  </a:lnTo>
                  <a:lnTo>
                    <a:pt x="16706" y="117467"/>
                  </a:lnTo>
                  <a:lnTo>
                    <a:pt x="5311" y="131758"/>
                  </a:lnTo>
                  <a:lnTo>
                    <a:pt x="711" y="137350"/>
                  </a:lnTo>
                  <a:lnTo>
                    <a:pt x="355" y="137680"/>
                  </a:lnTo>
                  <a:lnTo>
                    <a:pt x="0" y="138023"/>
                  </a:lnTo>
                  <a:lnTo>
                    <a:pt x="0" y="149288"/>
                  </a:lnTo>
                  <a:lnTo>
                    <a:pt x="17703" y="149288"/>
                  </a:lnTo>
                  <a:lnTo>
                    <a:pt x="17932" y="147739"/>
                  </a:lnTo>
                  <a:lnTo>
                    <a:pt x="27838" y="133502"/>
                  </a:lnTo>
                  <a:lnTo>
                    <a:pt x="29197" y="132143"/>
                  </a:lnTo>
                  <a:lnTo>
                    <a:pt x="30506" y="130644"/>
                  </a:lnTo>
                  <a:lnTo>
                    <a:pt x="34626" y="125344"/>
                  </a:lnTo>
                  <a:lnTo>
                    <a:pt x="64554" y="86055"/>
                  </a:lnTo>
                  <a:lnTo>
                    <a:pt x="310463" y="86055"/>
                  </a:lnTo>
                  <a:lnTo>
                    <a:pt x="308395" y="79794"/>
                  </a:lnTo>
                  <a:lnTo>
                    <a:pt x="154673" y="79794"/>
                  </a:lnTo>
                  <a:lnTo>
                    <a:pt x="151120" y="68605"/>
                  </a:lnTo>
                  <a:lnTo>
                    <a:pt x="78511" y="68605"/>
                  </a:lnTo>
                  <a:lnTo>
                    <a:pt x="82533" y="63644"/>
                  </a:lnTo>
                  <a:lnTo>
                    <a:pt x="91703" y="52038"/>
                  </a:lnTo>
                  <a:lnTo>
                    <a:pt x="101678" y="38698"/>
                  </a:lnTo>
                  <a:lnTo>
                    <a:pt x="108115" y="28536"/>
                  </a:lnTo>
                  <a:lnTo>
                    <a:pt x="108585" y="27508"/>
                  </a:lnTo>
                  <a:lnTo>
                    <a:pt x="138496" y="27508"/>
                  </a:lnTo>
                  <a:lnTo>
                    <a:pt x="133743" y="11988"/>
                  </a:lnTo>
                  <a:lnTo>
                    <a:pt x="132791" y="0"/>
                  </a:lnTo>
                  <a:close/>
                </a:path>
                <a:path w="334009" h="149859">
                  <a:moveTo>
                    <a:pt x="218795" y="86055"/>
                  </a:moveTo>
                  <a:lnTo>
                    <a:pt x="124231" y="86055"/>
                  </a:lnTo>
                  <a:lnTo>
                    <a:pt x="131216" y="110236"/>
                  </a:lnTo>
                  <a:lnTo>
                    <a:pt x="121920" y="122302"/>
                  </a:lnTo>
                  <a:lnTo>
                    <a:pt x="114542" y="131758"/>
                  </a:lnTo>
                  <a:lnTo>
                    <a:pt x="108868" y="138785"/>
                  </a:lnTo>
                  <a:lnTo>
                    <a:pt x="106323" y="141757"/>
                  </a:lnTo>
                  <a:lnTo>
                    <a:pt x="98412" y="149288"/>
                  </a:lnTo>
                  <a:lnTo>
                    <a:pt x="126479" y="149288"/>
                  </a:lnTo>
                  <a:lnTo>
                    <a:pt x="127444" y="146964"/>
                  </a:lnTo>
                  <a:lnTo>
                    <a:pt x="131953" y="138607"/>
                  </a:lnTo>
                  <a:lnTo>
                    <a:pt x="139890" y="128968"/>
                  </a:lnTo>
                  <a:lnTo>
                    <a:pt x="218790" y="128968"/>
                  </a:lnTo>
                  <a:lnTo>
                    <a:pt x="216551" y="121970"/>
                  </a:lnTo>
                  <a:lnTo>
                    <a:pt x="168478" y="121970"/>
                  </a:lnTo>
                  <a:lnTo>
                    <a:pt x="161607" y="100711"/>
                  </a:lnTo>
                  <a:lnTo>
                    <a:pt x="172275" y="86880"/>
                  </a:lnTo>
                  <a:lnTo>
                    <a:pt x="218213" y="86880"/>
                  </a:lnTo>
                  <a:lnTo>
                    <a:pt x="218795" y="86055"/>
                  </a:lnTo>
                  <a:close/>
                </a:path>
                <a:path w="334009" h="149859">
                  <a:moveTo>
                    <a:pt x="218790" y="128968"/>
                  </a:moveTo>
                  <a:lnTo>
                    <a:pt x="139890" y="128968"/>
                  </a:lnTo>
                  <a:lnTo>
                    <a:pt x="143370" y="139763"/>
                  </a:lnTo>
                  <a:lnTo>
                    <a:pt x="143663" y="141757"/>
                  </a:lnTo>
                  <a:lnTo>
                    <a:pt x="144945" y="149288"/>
                  </a:lnTo>
                  <a:lnTo>
                    <a:pt x="173316" y="149288"/>
                  </a:lnTo>
                  <a:lnTo>
                    <a:pt x="174421" y="146964"/>
                  </a:lnTo>
                  <a:lnTo>
                    <a:pt x="178828" y="138785"/>
                  </a:lnTo>
                  <a:lnTo>
                    <a:pt x="187045" y="129768"/>
                  </a:lnTo>
                  <a:lnTo>
                    <a:pt x="219046" y="129768"/>
                  </a:lnTo>
                  <a:lnTo>
                    <a:pt x="218790" y="128968"/>
                  </a:lnTo>
                  <a:close/>
                </a:path>
                <a:path w="334009" h="149859">
                  <a:moveTo>
                    <a:pt x="219046" y="129768"/>
                  </a:moveTo>
                  <a:lnTo>
                    <a:pt x="187045" y="129768"/>
                  </a:lnTo>
                  <a:lnTo>
                    <a:pt x="190207" y="139763"/>
                  </a:lnTo>
                  <a:lnTo>
                    <a:pt x="190501" y="141757"/>
                  </a:lnTo>
                  <a:lnTo>
                    <a:pt x="191782" y="149288"/>
                  </a:lnTo>
                  <a:lnTo>
                    <a:pt x="228053" y="149288"/>
                  </a:lnTo>
                  <a:lnTo>
                    <a:pt x="222631" y="139877"/>
                  </a:lnTo>
                  <a:lnTo>
                    <a:pt x="221399" y="136740"/>
                  </a:lnTo>
                  <a:lnTo>
                    <a:pt x="220817" y="135179"/>
                  </a:lnTo>
                  <a:lnTo>
                    <a:pt x="219046" y="129768"/>
                  </a:lnTo>
                  <a:close/>
                </a:path>
                <a:path w="334009" h="149859">
                  <a:moveTo>
                    <a:pt x="310463" y="86055"/>
                  </a:moveTo>
                  <a:lnTo>
                    <a:pt x="278917" y="86055"/>
                  </a:lnTo>
                  <a:lnTo>
                    <a:pt x="285965" y="108805"/>
                  </a:lnTo>
                  <a:lnTo>
                    <a:pt x="291154" y="125676"/>
                  </a:lnTo>
                  <a:lnTo>
                    <a:pt x="294233" y="135928"/>
                  </a:lnTo>
                  <a:lnTo>
                    <a:pt x="295837" y="141592"/>
                  </a:lnTo>
                  <a:lnTo>
                    <a:pt x="295923" y="143852"/>
                  </a:lnTo>
                  <a:lnTo>
                    <a:pt x="296024" y="149288"/>
                  </a:lnTo>
                  <a:lnTo>
                    <a:pt x="333870" y="149288"/>
                  </a:lnTo>
                  <a:lnTo>
                    <a:pt x="328249" y="138785"/>
                  </a:lnTo>
                  <a:lnTo>
                    <a:pt x="327718" y="137350"/>
                  </a:lnTo>
                  <a:lnTo>
                    <a:pt x="320652" y="117467"/>
                  </a:lnTo>
                  <a:lnTo>
                    <a:pt x="313105" y="94051"/>
                  </a:lnTo>
                  <a:lnTo>
                    <a:pt x="310463" y="86055"/>
                  </a:lnTo>
                  <a:close/>
                </a:path>
                <a:path w="334009" h="149859">
                  <a:moveTo>
                    <a:pt x="218213" y="86880"/>
                  </a:moveTo>
                  <a:lnTo>
                    <a:pt x="172275" y="86880"/>
                  </a:lnTo>
                  <a:lnTo>
                    <a:pt x="178485" y="105727"/>
                  </a:lnTo>
                  <a:lnTo>
                    <a:pt x="179514" y="106819"/>
                  </a:lnTo>
                  <a:lnTo>
                    <a:pt x="168478" y="121970"/>
                  </a:lnTo>
                  <a:lnTo>
                    <a:pt x="216551" y="121970"/>
                  </a:lnTo>
                  <a:lnTo>
                    <a:pt x="209346" y="99453"/>
                  </a:lnTo>
                  <a:lnTo>
                    <a:pt x="218213" y="86880"/>
                  </a:lnTo>
                  <a:close/>
                </a:path>
                <a:path w="334009" h="149859">
                  <a:moveTo>
                    <a:pt x="177812" y="0"/>
                  </a:moveTo>
                  <a:lnTo>
                    <a:pt x="141795" y="0"/>
                  </a:lnTo>
                  <a:lnTo>
                    <a:pt x="143141" y="1536"/>
                  </a:lnTo>
                  <a:lnTo>
                    <a:pt x="147360" y="11988"/>
                  </a:lnTo>
                  <a:lnTo>
                    <a:pt x="165061" y="66509"/>
                  </a:lnTo>
                  <a:lnTo>
                    <a:pt x="154673" y="79794"/>
                  </a:lnTo>
                  <a:lnTo>
                    <a:pt x="308395" y="79794"/>
                  </a:lnTo>
                  <a:lnTo>
                    <a:pt x="307510" y="77114"/>
                  </a:lnTo>
                  <a:lnTo>
                    <a:pt x="201917" y="77114"/>
                  </a:lnTo>
                  <a:lnTo>
                    <a:pt x="201917" y="76974"/>
                  </a:lnTo>
                  <a:lnTo>
                    <a:pt x="201295" y="74714"/>
                  </a:lnTo>
                  <a:lnTo>
                    <a:pt x="199867" y="69737"/>
                  </a:lnTo>
                  <a:lnTo>
                    <a:pt x="197180" y="60591"/>
                  </a:lnTo>
                  <a:lnTo>
                    <a:pt x="211670" y="42176"/>
                  </a:lnTo>
                  <a:lnTo>
                    <a:pt x="188188" y="42176"/>
                  </a:lnTo>
                  <a:lnTo>
                    <a:pt x="184091" y="27508"/>
                  </a:lnTo>
                  <a:lnTo>
                    <a:pt x="181046" y="16753"/>
                  </a:lnTo>
                  <a:lnTo>
                    <a:pt x="178993" y="9791"/>
                  </a:lnTo>
                  <a:lnTo>
                    <a:pt x="177586" y="5448"/>
                  </a:lnTo>
                  <a:lnTo>
                    <a:pt x="177600" y="4013"/>
                  </a:lnTo>
                  <a:lnTo>
                    <a:pt x="177812" y="0"/>
                  </a:lnTo>
                  <a:close/>
                </a:path>
                <a:path w="334009" h="149859">
                  <a:moveTo>
                    <a:pt x="286804" y="0"/>
                  </a:moveTo>
                  <a:lnTo>
                    <a:pt x="257517" y="0"/>
                  </a:lnTo>
                  <a:lnTo>
                    <a:pt x="255955" y="4178"/>
                  </a:lnTo>
                  <a:lnTo>
                    <a:pt x="253276" y="8013"/>
                  </a:lnTo>
                  <a:lnTo>
                    <a:pt x="229865" y="40727"/>
                  </a:lnTo>
                  <a:lnTo>
                    <a:pt x="203822" y="74714"/>
                  </a:lnTo>
                  <a:lnTo>
                    <a:pt x="201917" y="77114"/>
                  </a:lnTo>
                  <a:lnTo>
                    <a:pt x="307510" y="77114"/>
                  </a:lnTo>
                  <a:lnTo>
                    <a:pt x="306717" y="74714"/>
                  </a:lnTo>
                  <a:lnTo>
                    <a:pt x="304956" y="68605"/>
                  </a:lnTo>
                  <a:lnTo>
                    <a:pt x="232536" y="68605"/>
                  </a:lnTo>
                  <a:lnTo>
                    <a:pt x="262153" y="28536"/>
                  </a:lnTo>
                  <a:lnTo>
                    <a:pt x="262623" y="27508"/>
                  </a:lnTo>
                  <a:lnTo>
                    <a:pt x="293104" y="27508"/>
                  </a:lnTo>
                  <a:lnTo>
                    <a:pt x="288391" y="11163"/>
                  </a:lnTo>
                  <a:lnTo>
                    <a:pt x="287489" y="8737"/>
                  </a:lnTo>
                  <a:lnTo>
                    <a:pt x="286804" y="0"/>
                  </a:lnTo>
                  <a:close/>
                </a:path>
                <a:path w="334009" h="149859">
                  <a:moveTo>
                    <a:pt x="138496" y="27508"/>
                  </a:moveTo>
                  <a:lnTo>
                    <a:pt x="108585" y="27508"/>
                  </a:lnTo>
                  <a:lnTo>
                    <a:pt x="108686" y="29464"/>
                  </a:lnTo>
                  <a:lnTo>
                    <a:pt x="108394" y="34988"/>
                  </a:lnTo>
                  <a:lnTo>
                    <a:pt x="118592" y="68605"/>
                  </a:lnTo>
                  <a:lnTo>
                    <a:pt x="151120" y="68605"/>
                  </a:lnTo>
                  <a:lnTo>
                    <a:pt x="144792" y="48064"/>
                  </a:lnTo>
                  <a:lnTo>
                    <a:pt x="138496" y="27508"/>
                  </a:lnTo>
                  <a:close/>
                </a:path>
                <a:path w="334009" h="149859">
                  <a:moveTo>
                    <a:pt x="293104" y="27508"/>
                  </a:moveTo>
                  <a:lnTo>
                    <a:pt x="262623" y="27508"/>
                  </a:lnTo>
                  <a:lnTo>
                    <a:pt x="262699" y="29464"/>
                  </a:lnTo>
                  <a:lnTo>
                    <a:pt x="262420" y="34988"/>
                  </a:lnTo>
                  <a:lnTo>
                    <a:pt x="264399" y="42768"/>
                  </a:lnTo>
                  <a:lnTo>
                    <a:pt x="265649" y="46985"/>
                  </a:lnTo>
                  <a:lnTo>
                    <a:pt x="268207" y="55001"/>
                  </a:lnTo>
                  <a:lnTo>
                    <a:pt x="272618" y="68605"/>
                  </a:lnTo>
                  <a:lnTo>
                    <a:pt x="304956" y="68605"/>
                  </a:lnTo>
                  <a:lnTo>
                    <a:pt x="293104" y="27508"/>
                  </a:lnTo>
                  <a:close/>
                </a:path>
                <a:path w="334009" h="149859">
                  <a:moveTo>
                    <a:pt x="247243" y="0"/>
                  </a:moveTo>
                  <a:lnTo>
                    <a:pt x="217220" y="0"/>
                  </a:lnTo>
                  <a:lnTo>
                    <a:pt x="216890" y="5448"/>
                  </a:lnTo>
                  <a:lnTo>
                    <a:pt x="214198" y="9156"/>
                  </a:lnTo>
                  <a:lnTo>
                    <a:pt x="212984" y="10915"/>
                  </a:lnTo>
                  <a:lnTo>
                    <a:pt x="209870" y="14941"/>
                  </a:lnTo>
                  <a:lnTo>
                    <a:pt x="188188" y="42176"/>
                  </a:lnTo>
                  <a:lnTo>
                    <a:pt x="211670" y="42176"/>
                  </a:lnTo>
                  <a:lnTo>
                    <a:pt x="241757" y="4013"/>
                  </a:lnTo>
                  <a:lnTo>
                    <a:pt x="247243" y="0"/>
                  </a:lnTo>
                  <a:close/>
                </a:path>
              </a:pathLst>
            </a:custGeom>
            <a:solidFill>
              <a:srgbClr val="FFFFFF"/>
            </a:solidFill>
          </p:spPr>
          <p:txBody>
            <a:bodyPr wrap="square" lIns="0" tIns="0" rIns="0" bIns="0" rtlCol="0"/>
            <a:lstStyle/>
            <a:p>
              <a:endParaRPr/>
            </a:p>
          </p:txBody>
        </p:sp>
      </p:grpSp>
      <p:pic>
        <p:nvPicPr>
          <p:cNvPr id="16" name="object 16"/>
          <p:cNvPicPr/>
          <p:nvPr/>
        </p:nvPicPr>
        <p:blipFill>
          <a:blip r:embed="rId19" cstate="print"/>
          <a:stretch>
            <a:fillRect/>
          </a:stretch>
        </p:blipFill>
        <p:spPr>
          <a:xfrm>
            <a:off x="661652" y="212458"/>
            <a:ext cx="990761" cy="368936"/>
          </a:xfrm>
          <a:prstGeom prst="rect">
            <a:avLst/>
          </a:prstGeom>
        </p:spPr>
      </p:pic>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18" name="object 18"/>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19" name="object 19"/>
          <p:cNvSpPr txBox="1"/>
          <p:nvPr/>
        </p:nvSpPr>
        <p:spPr>
          <a:xfrm>
            <a:off x="2481900" y="5161622"/>
            <a:ext cx="4268150" cy="489878"/>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endParaRPr lang="fr-FR" sz="800" dirty="0">
              <a:solidFill>
                <a:schemeClr val="bg1">
                  <a:lumMod val="50000"/>
                </a:schemeClr>
              </a:solidFill>
              <a:latin typeface="Calibri Light"/>
              <a:cs typeface="Calibri Light"/>
            </a:endParaRP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57" name="Picture 56">
            <a:extLst>
              <a:ext uri="{FF2B5EF4-FFF2-40B4-BE49-F238E27FC236}">
                <a16:creationId xmlns:a16="http://schemas.microsoft.com/office/drawing/2014/main" id="{C5D90120-4446-0ED8-2473-B7A6662FB356}"/>
              </a:ext>
            </a:extLst>
          </p:cNvPr>
          <p:cNvPicPr>
            <a:picLocks noChangeAspect="1"/>
          </p:cNvPicPr>
          <p:nvPr>
            <p:custDataLst>
              <p:tags r:id="rId1"/>
            </p:custDataLst>
          </p:nvPr>
        </p:nvPicPr>
        <p:blipFill>
          <a:blip r:embed="rId20"/>
          <a:stretch>
            <a:fillRect/>
          </a:stretch>
        </p:blipFill>
        <p:spPr>
          <a:xfrm>
            <a:off x="179997" y="1656003"/>
            <a:ext cx="2152650" cy="3563478"/>
          </a:xfrm>
          <a:prstGeom prst="rect">
            <a:avLst/>
          </a:prstGeom>
        </p:spPr>
      </p:pic>
      <p:pic>
        <p:nvPicPr>
          <p:cNvPr id="58" name="Picture 57">
            <a:extLst>
              <a:ext uri="{FF2B5EF4-FFF2-40B4-BE49-F238E27FC236}">
                <a16:creationId xmlns:a16="http://schemas.microsoft.com/office/drawing/2014/main" id="{FB0C06E0-94D6-61E4-8741-B98623C0E640}"/>
              </a:ext>
            </a:extLst>
          </p:cNvPr>
          <p:cNvPicPr>
            <a:picLocks noChangeAspect="1"/>
          </p:cNvPicPr>
          <p:nvPr>
            <p:custDataLst>
              <p:tags r:id="rId2"/>
            </p:custDataLst>
          </p:nvPr>
        </p:nvPicPr>
        <p:blipFill>
          <a:blip r:embed="rId21"/>
          <a:stretch>
            <a:fillRect/>
          </a:stretch>
        </p:blipFill>
        <p:spPr>
          <a:xfrm>
            <a:off x="3879510" y="6114346"/>
            <a:ext cx="3514725" cy="1597465"/>
          </a:xfrm>
          <a:prstGeom prst="rect">
            <a:avLst/>
          </a:prstGeom>
        </p:spPr>
      </p:pic>
      <p:pic>
        <p:nvPicPr>
          <p:cNvPr id="59" name="Picture 58">
            <a:extLst>
              <a:ext uri="{FF2B5EF4-FFF2-40B4-BE49-F238E27FC236}">
                <a16:creationId xmlns:a16="http://schemas.microsoft.com/office/drawing/2014/main" id="{AA7261C8-19AA-3111-4D0C-C1CF1D585F03}"/>
              </a:ext>
            </a:extLst>
          </p:cNvPr>
          <p:cNvPicPr>
            <a:picLocks noChangeAspect="1"/>
          </p:cNvPicPr>
          <p:nvPr>
            <p:custDataLst>
              <p:tags r:id="rId3"/>
            </p:custDataLst>
          </p:nvPr>
        </p:nvPicPr>
        <p:blipFill>
          <a:blip r:embed="rId22"/>
          <a:stretch>
            <a:fillRect/>
          </a:stretch>
        </p:blipFill>
        <p:spPr>
          <a:xfrm>
            <a:off x="179998" y="6108698"/>
            <a:ext cx="3510279" cy="1862784"/>
          </a:xfrm>
          <a:prstGeom prst="rect">
            <a:avLst/>
          </a:prstGeom>
        </p:spPr>
      </p:pic>
      <p:pic>
        <p:nvPicPr>
          <p:cNvPr id="60" name="Picture 59">
            <a:extLst>
              <a:ext uri="{FF2B5EF4-FFF2-40B4-BE49-F238E27FC236}">
                <a16:creationId xmlns:a16="http://schemas.microsoft.com/office/drawing/2014/main" id="{E657C5A8-BD0A-5CED-73FA-7870F8EF3A0D}"/>
              </a:ext>
            </a:extLst>
          </p:cNvPr>
          <p:cNvPicPr>
            <a:picLocks noChangeAspect="1"/>
          </p:cNvPicPr>
          <p:nvPr>
            <p:custDataLst>
              <p:tags r:id="rId4"/>
            </p:custDataLst>
          </p:nvPr>
        </p:nvPicPr>
        <p:blipFill>
          <a:blip r:embed="rId23"/>
          <a:stretch>
            <a:fillRect/>
          </a:stretch>
        </p:blipFill>
        <p:spPr>
          <a:xfrm>
            <a:off x="3869997" y="8547099"/>
            <a:ext cx="3510279" cy="1681192"/>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61" name="Picture 60">
            <a:extLst>
              <a:ext uri="{FF2B5EF4-FFF2-40B4-BE49-F238E27FC236}">
                <a16:creationId xmlns:a16="http://schemas.microsoft.com/office/drawing/2014/main" id="{ABD13345-42AF-AE3C-14EF-3DA311CA8CCB}"/>
              </a:ext>
            </a:extLst>
          </p:cNvPr>
          <p:cNvPicPr>
            <a:picLocks noChangeAspect="1"/>
          </p:cNvPicPr>
          <p:nvPr>
            <p:custDataLst>
              <p:tags r:id="rId5"/>
            </p:custDataLst>
          </p:nvPr>
        </p:nvPicPr>
        <p:blipFill>
          <a:blip r:embed="rId24"/>
          <a:stretch>
            <a:fillRect/>
          </a:stretch>
        </p:blipFill>
        <p:spPr>
          <a:xfrm>
            <a:off x="2507273" y="4111306"/>
            <a:ext cx="4857750" cy="1003409"/>
          </a:xfrm>
          <a:prstGeom prst="rect">
            <a:avLst/>
          </a:prstGeom>
        </p:spPr>
      </p:pic>
      <p:pic>
        <p:nvPicPr>
          <p:cNvPr id="62" name="Picture 61">
            <a:extLst>
              <a:ext uri="{FF2B5EF4-FFF2-40B4-BE49-F238E27FC236}">
                <a16:creationId xmlns:a16="http://schemas.microsoft.com/office/drawing/2014/main" id="{7B994CD3-2143-1E13-866D-3DB1847F998A}"/>
              </a:ext>
            </a:extLst>
          </p:cNvPr>
          <p:cNvPicPr>
            <a:picLocks noChangeAspect="1"/>
          </p:cNvPicPr>
          <p:nvPr>
            <p:custDataLst>
              <p:tags r:id="rId6"/>
            </p:custDataLst>
          </p:nvPr>
        </p:nvPicPr>
        <p:blipFill>
          <a:blip r:embed="rId25"/>
          <a:stretch>
            <a:fillRect/>
          </a:stretch>
        </p:blipFill>
        <p:spPr>
          <a:xfrm>
            <a:off x="228066" y="8547100"/>
            <a:ext cx="3510279" cy="1776177"/>
          </a:xfrm>
          <a:prstGeom prst="rect">
            <a:avLst/>
          </a:prstGeom>
        </p:spPr>
      </p:pic>
      <p:pic>
        <p:nvPicPr>
          <p:cNvPr id="63" name="Picture 62">
            <a:extLst>
              <a:ext uri="{FF2B5EF4-FFF2-40B4-BE49-F238E27FC236}">
                <a16:creationId xmlns:a16="http://schemas.microsoft.com/office/drawing/2014/main" id="{D1C48777-15B8-64CB-C6F6-E277625A043C}"/>
              </a:ext>
            </a:extLst>
          </p:cNvPr>
          <p:cNvPicPr>
            <a:picLocks noChangeAspect="1"/>
          </p:cNvPicPr>
          <p:nvPr>
            <p:custDataLst>
              <p:tags r:id="rId7"/>
            </p:custDataLst>
          </p:nvPr>
        </p:nvPicPr>
        <p:blipFill>
          <a:blip r:embed="rId26"/>
          <a:stretch>
            <a:fillRect/>
          </a:stretch>
        </p:blipFill>
        <p:spPr>
          <a:xfrm>
            <a:off x="349250" y="7908179"/>
            <a:ext cx="2396660" cy="124434"/>
          </a:xfrm>
          <a:prstGeom prst="rect">
            <a:avLst/>
          </a:prstGeom>
        </p:spPr>
      </p:pic>
      <p:pic>
        <p:nvPicPr>
          <p:cNvPr id="64" name="Picture 63">
            <a:extLst>
              <a:ext uri="{FF2B5EF4-FFF2-40B4-BE49-F238E27FC236}">
                <a16:creationId xmlns:a16="http://schemas.microsoft.com/office/drawing/2014/main" id="{B1C29D7F-8559-D395-A171-707ED952CAB0}"/>
              </a:ext>
            </a:extLst>
          </p:cNvPr>
          <p:cNvPicPr>
            <a:picLocks noChangeAspect="1"/>
          </p:cNvPicPr>
          <p:nvPr>
            <p:custDataLst>
              <p:tags r:id="rId8"/>
            </p:custDataLst>
          </p:nvPr>
        </p:nvPicPr>
        <p:blipFill>
          <a:blip r:embed="rId27"/>
          <a:stretch>
            <a:fillRect/>
          </a:stretch>
        </p:blipFill>
        <p:spPr>
          <a:xfrm>
            <a:off x="3871303" y="7785100"/>
            <a:ext cx="3505200" cy="217612"/>
          </a:xfrm>
          <a:prstGeom prst="rect">
            <a:avLst/>
          </a:prstGeom>
        </p:spPr>
      </p:pic>
      <p:pic>
        <p:nvPicPr>
          <p:cNvPr id="65" name="Picture 64">
            <a:extLst>
              <a:ext uri="{FF2B5EF4-FFF2-40B4-BE49-F238E27FC236}">
                <a16:creationId xmlns:a16="http://schemas.microsoft.com/office/drawing/2014/main" id="{575EACB1-0E08-90D4-C74F-95168A4D451E}"/>
              </a:ext>
            </a:extLst>
          </p:cNvPr>
          <p:cNvPicPr>
            <a:picLocks noChangeAspect="1"/>
          </p:cNvPicPr>
          <p:nvPr>
            <p:custDataLst>
              <p:tags r:id="rId9"/>
            </p:custDataLst>
          </p:nvPr>
        </p:nvPicPr>
        <p:blipFill>
          <a:blip r:embed="rId28"/>
          <a:stretch>
            <a:fillRect/>
          </a:stretch>
        </p:blipFill>
        <p:spPr>
          <a:xfrm>
            <a:off x="176227" y="10332676"/>
            <a:ext cx="1924050" cy="78879"/>
          </a:xfrm>
          <a:prstGeom prst="rect">
            <a:avLst/>
          </a:prstGeom>
        </p:spPr>
      </p:pic>
      <p:pic>
        <p:nvPicPr>
          <p:cNvPr id="66" name="Picture 65">
            <a:extLst>
              <a:ext uri="{FF2B5EF4-FFF2-40B4-BE49-F238E27FC236}">
                <a16:creationId xmlns:a16="http://schemas.microsoft.com/office/drawing/2014/main" id="{7044FB75-E730-37EA-DFD5-6F0B91B26604}"/>
              </a:ext>
            </a:extLst>
          </p:cNvPr>
          <p:cNvPicPr>
            <a:picLocks noChangeAspect="1"/>
          </p:cNvPicPr>
          <p:nvPr>
            <p:custDataLst>
              <p:tags r:id="rId10"/>
            </p:custDataLst>
          </p:nvPr>
        </p:nvPicPr>
        <p:blipFill>
          <a:blip r:embed="rId29"/>
          <a:stretch>
            <a:fillRect/>
          </a:stretch>
        </p:blipFill>
        <p:spPr>
          <a:xfrm>
            <a:off x="3709372" y="10223500"/>
            <a:ext cx="1438275" cy="74675"/>
          </a:xfrm>
          <a:prstGeom prst="rect">
            <a:avLst/>
          </a:prstGeom>
        </p:spPr>
      </p:pic>
      <p:pic>
        <p:nvPicPr>
          <p:cNvPr id="67" name="Picture 66">
            <a:extLst>
              <a:ext uri="{FF2B5EF4-FFF2-40B4-BE49-F238E27FC236}">
                <a16:creationId xmlns:a16="http://schemas.microsoft.com/office/drawing/2014/main" id="{42C7082C-195A-D600-B0E7-86619FBDE4C9}"/>
              </a:ext>
            </a:extLst>
          </p:cNvPr>
          <p:cNvPicPr>
            <a:picLocks noChangeAspect="1"/>
          </p:cNvPicPr>
          <p:nvPr>
            <p:custDataLst>
              <p:tags r:id="rId11"/>
            </p:custDataLst>
          </p:nvPr>
        </p:nvPicPr>
        <p:blipFill>
          <a:blip r:embed="rId30"/>
          <a:stretch>
            <a:fillRect/>
          </a:stretch>
        </p:blipFill>
        <p:spPr>
          <a:xfrm>
            <a:off x="3857888" y="10320911"/>
            <a:ext cx="3514725" cy="116137"/>
          </a:xfrm>
          <a:prstGeom prst="rect">
            <a:avLst/>
          </a:prstGeom>
        </p:spPr>
      </p:pic>
      <p:pic>
        <p:nvPicPr>
          <p:cNvPr id="68" name="Picture 67">
            <a:extLst>
              <a:ext uri="{FF2B5EF4-FFF2-40B4-BE49-F238E27FC236}">
                <a16:creationId xmlns:a16="http://schemas.microsoft.com/office/drawing/2014/main" id="{FB8A3A55-0612-CED4-810A-67560CBC989A}"/>
              </a:ext>
            </a:extLst>
          </p:cNvPr>
          <p:cNvPicPr>
            <a:picLocks noChangeAspect="1"/>
          </p:cNvPicPr>
          <p:nvPr>
            <p:custDataLst>
              <p:tags r:id="rId12"/>
            </p:custDataLst>
          </p:nvPr>
        </p:nvPicPr>
        <p:blipFill>
          <a:blip r:embed="rId31"/>
          <a:stretch>
            <a:fillRect/>
          </a:stretch>
        </p:blipFill>
        <p:spPr>
          <a:xfrm>
            <a:off x="2520001" y="3063610"/>
            <a:ext cx="4867275" cy="417499"/>
          </a:xfrm>
          <a:prstGeom prst="rect">
            <a:avLst/>
          </a:prstGeom>
        </p:spPr>
      </p:pic>
      <p:pic>
        <p:nvPicPr>
          <p:cNvPr id="69" name="Picture 68">
            <a:extLst>
              <a:ext uri="{FF2B5EF4-FFF2-40B4-BE49-F238E27FC236}">
                <a16:creationId xmlns:a16="http://schemas.microsoft.com/office/drawing/2014/main" id="{7C277DB8-9E9F-4485-058B-690ED82CE5EB}"/>
              </a:ext>
            </a:extLst>
          </p:cNvPr>
          <p:cNvPicPr>
            <a:picLocks noChangeAspect="1"/>
          </p:cNvPicPr>
          <p:nvPr>
            <p:custDataLst>
              <p:tags r:id="rId13"/>
            </p:custDataLst>
          </p:nvPr>
        </p:nvPicPr>
        <p:blipFill>
          <a:blip r:embed="rId32"/>
          <a:stretch>
            <a:fillRect/>
          </a:stretch>
        </p:blipFill>
        <p:spPr>
          <a:xfrm>
            <a:off x="3327530" y="3594100"/>
            <a:ext cx="3238500" cy="425640"/>
          </a:xfrm>
          <a:prstGeom prst="rect">
            <a:avLst/>
          </a:prstGeom>
        </p:spPr>
      </p:pic>
      <p:pic>
        <p:nvPicPr>
          <p:cNvPr id="70" name="Picture 69">
            <a:extLst>
              <a:ext uri="{FF2B5EF4-FFF2-40B4-BE49-F238E27FC236}">
                <a16:creationId xmlns:a16="http://schemas.microsoft.com/office/drawing/2014/main" id="{76534743-CA26-86AA-05C7-C0854E478AEB}"/>
              </a:ext>
            </a:extLst>
          </p:cNvPr>
          <p:cNvPicPr>
            <a:picLocks noChangeAspect="1"/>
          </p:cNvPicPr>
          <p:nvPr>
            <p:custDataLst>
              <p:tags r:id="rId14"/>
            </p:custDataLst>
          </p:nvPr>
        </p:nvPicPr>
        <p:blipFill>
          <a:blip r:embed="rId33"/>
          <a:stretch>
            <a:fillRect/>
          </a:stretch>
        </p:blipFill>
        <p:spPr>
          <a:xfrm>
            <a:off x="1921696" y="1173143"/>
            <a:ext cx="2619375" cy="208985"/>
          </a:xfrm>
          <a:prstGeom prst="rect">
            <a:avLst/>
          </a:prstGeom>
        </p:spPr>
      </p:pic>
      <p:pic>
        <p:nvPicPr>
          <p:cNvPr id="71" name="Picture 70">
            <a:extLst>
              <a:ext uri="{FF2B5EF4-FFF2-40B4-BE49-F238E27FC236}">
                <a16:creationId xmlns:a16="http://schemas.microsoft.com/office/drawing/2014/main" id="{CA624B0C-9984-F50D-EB96-FFFA2FF1847D}"/>
              </a:ext>
            </a:extLst>
          </p:cNvPr>
          <p:cNvPicPr>
            <a:picLocks noChangeAspect="1"/>
          </p:cNvPicPr>
          <p:nvPr>
            <p:custDataLst>
              <p:tags r:id="rId15"/>
            </p:custDataLst>
          </p:nvPr>
        </p:nvPicPr>
        <p:blipFill>
          <a:blip r:embed="rId34"/>
          <a:stretch>
            <a:fillRect/>
          </a:stretch>
        </p:blipFill>
        <p:spPr>
          <a:xfrm>
            <a:off x="352868" y="7985916"/>
            <a:ext cx="2136410" cy="1259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935552"/>
            <a:ext cx="3536315" cy="5216813"/>
          </a:xfrm>
          <a:prstGeom prst="rect">
            <a:avLst/>
          </a:prstGeom>
        </p:spPr>
        <p:txBody>
          <a:bodyPr vert="horz" wrap="square" lIns="0" tIns="12700" rIns="0" bIns="0" rtlCol="0">
            <a:spAutoFit/>
          </a:bodyPr>
          <a:lstStyle/>
          <a:p>
            <a:pPr marL="12700" marR="5080" algn="just">
              <a:lnSpc>
                <a:spcPct val="100000"/>
              </a:lnSpc>
              <a:spcBef>
                <a:spcPts val="100"/>
              </a:spcBef>
            </a:pPr>
            <a:r>
              <a:rPr lang="en-US" sz="700" b="0" dirty="0">
                <a:solidFill>
                  <a:srgbClr val="343B3C"/>
                </a:solidFill>
                <a:latin typeface="Calibri Light"/>
                <a:cs typeface="Calibri Light"/>
              </a:rPr>
              <a:t>Volta Finance’s net performance for the month of April was negative -2.4%, taking the Aug 2024-to-date performance to +7.1%. Both our investments in CLO Debt and CLO Equity have experienced volatility post-liberation day, reflected in the valuation of the underlying assets of the fund.</a:t>
            </a:r>
          </a:p>
          <a:p>
            <a:pPr marL="12700" marR="5080" algn="just">
              <a:lnSpc>
                <a:spcPct val="100000"/>
              </a:lnSpc>
              <a:spcBef>
                <a:spcPts val="100"/>
              </a:spcBef>
            </a:pPr>
            <a:endParaRPr lang="en-US" sz="700" b="0" dirty="0">
              <a:solidFill>
                <a:srgbClr val="343B3C"/>
              </a:solidFill>
              <a:latin typeface="Calibri Light"/>
              <a:cs typeface="Calibri Light"/>
            </a:endParaRPr>
          </a:p>
          <a:p>
            <a:pPr marL="12700" marR="5080" algn="just">
              <a:lnSpc>
                <a:spcPct val="100000"/>
              </a:lnSpc>
              <a:spcBef>
                <a:spcPts val="100"/>
              </a:spcBef>
            </a:pPr>
            <a:r>
              <a:rPr lang="en-US" sz="700" b="0" dirty="0">
                <a:solidFill>
                  <a:srgbClr val="343B3C"/>
                </a:solidFill>
                <a:latin typeface="Calibri Light"/>
                <a:cs typeface="Calibri Light"/>
              </a:rPr>
              <a:t>April was dominated by highly volatile markets driven by a confluence of macroeconomic and geopolitical events. On April 2, 2025, President Trump announced aggressive tariff policies aimed at addressing trade imbalances and bolstering U.S. economic sovereignty. Key measures included a 10% baseline tariff on all countries, with higher reciprocal tariffs on countries with significant trade deficits. These tariffs prompted swift responses from trading partners, notably escalating tensions with China, leading the U.S. to further increase tariffs on Chinese products to 145%.</a:t>
            </a:r>
          </a:p>
          <a:p>
            <a:pPr marL="12700" marR="5080" algn="just">
              <a:lnSpc>
                <a:spcPct val="100000"/>
              </a:lnSpc>
              <a:spcBef>
                <a:spcPts val="100"/>
              </a:spcBef>
            </a:pPr>
            <a:endParaRPr lang="en-US" sz="700" b="0" dirty="0">
              <a:solidFill>
                <a:srgbClr val="343B3C"/>
              </a:solidFill>
              <a:latin typeface="Calibri Light"/>
              <a:cs typeface="Calibri Light"/>
            </a:endParaRPr>
          </a:p>
          <a:p>
            <a:pPr marL="12700" marR="5080" algn="just">
              <a:lnSpc>
                <a:spcPct val="100000"/>
              </a:lnSpc>
              <a:spcBef>
                <a:spcPts val="100"/>
              </a:spcBef>
            </a:pPr>
            <a:r>
              <a:rPr lang="en-US" sz="700" b="0" dirty="0">
                <a:solidFill>
                  <a:srgbClr val="343B3C"/>
                </a:solidFill>
                <a:latin typeface="Calibri Light"/>
                <a:cs typeface="Calibri Light"/>
              </a:rPr>
              <a:t>These announcements triggered immediate market reactions, causing U.S. and European stock indices to experience sharp declines amid fears of disrupted supply chains and higher costs. Markets partially recovered by month's end as the Trump administration declared a 90-day tariffs pause on all countries that did not retaliate. From a macroeconomic perspective, sentiment was mixed. The April U.S. jobs report indicated resilience, with 177,000 jobs added—surpassing expectations—and the unemployment rate holding steady at 4.2%. However, GDP data painted a less optimistic picture, with a -0.3% annualized contraction in Q1 2025, sharply down from the previous quarter's 2.4% growth. Increased imports and reduced government spending drove this decline, prompting the IMF to revise recession risks upward from 25% to 40%, while the Federal Reserve lowered its 2025 GDP growth forecast to 1.7%. In Europe, the ECB cut interest rates by 25 basis points to 2.25% amid weakening growth prospects and tariff-related uncertainties, also revising the bloc's 2025 growth forecast down to 0.9% from 1.1%. </a:t>
            </a:r>
          </a:p>
          <a:p>
            <a:pPr marL="12700" marR="5080" algn="just">
              <a:lnSpc>
                <a:spcPct val="100000"/>
              </a:lnSpc>
              <a:spcBef>
                <a:spcPts val="100"/>
              </a:spcBef>
            </a:pPr>
            <a:endParaRPr lang="en-US" sz="700" b="0" dirty="0">
              <a:solidFill>
                <a:srgbClr val="343B3C"/>
              </a:solidFill>
              <a:latin typeface="Calibri Light"/>
              <a:cs typeface="Calibri Light"/>
            </a:endParaRPr>
          </a:p>
          <a:p>
            <a:pPr marL="12700" marR="5080" algn="just">
              <a:lnSpc>
                <a:spcPct val="100000"/>
              </a:lnSpc>
              <a:spcBef>
                <a:spcPts val="100"/>
              </a:spcBef>
            </a:pPr>
            <a:r>
              <a:rPr lang="en-US" sz="700" b="0" dirty="0">
                <a:solidFill>
                  <a:srgbClr val="343B3C"/>
                </a:solidFill>
                <a:latin typeface="Calibri Light"/>
                <a:cs typeface="Calibri Light"/>
              </a:rPr>
              <a:t>Market-wise, the European High Yield index (</a:t>
            </a:r>
            <a:r>
              <a:rPr lang="en-US" sz="700" b="0" dirty="0" err="1">
                <a:solidFill>
                  <a:srgbClr val="343B3C"/>
                </a:solidFill>
                <a:latin typeface="Calibri Light"/>
                <a:cs typeface="Calibri Light"/>
              </a:rPr>
              <a:t>Xover</a:t>
            </a:r>
            <a:r>
              <a:rPr lang="en-US" sz="700" b="0" dirty="0">
                <a:solidFill>
                  <a:srgbClr val="343B3C"/>
                </a:solidFill>
                <a:latin typeface="Calibri Light"/>
                <a:cs typeface="Calibri Light"/>
              </a:rPr>
              <a:t>) closed around 40bps wider while Euro Loans lost 1pt at 97.80px (Morningstar European Leveraged Loan Index). US Loans were down as well (-85cts) at 96.30px. Primary CLO markets remained busy as many transactions had secured orders, while levels moved wider across the capital structure, notably with BBs north of +600bps and single-Bs above +900bps. In terms of performance, CLO BB tranches total returns reached -1.5%. This is to be put in perspective with US High Yield returning -1.07% in the same period and Euro High Yield -1%.</a:t>
            </a:r>
          </a:p>
          <a:p>
            <a:pPr marL="12700" marR="5080" algn="just">
              <a:lnSpc>
                <a:spcPct val="100000"/>
              </a:lnSpc>
              <a:spcBef>
                <a:spcPts val="100"/>
              </a:spcBef>
            </a:pPr>
            <a:endParaRPr lang="en-US" sz="700" dirty="0">
              <a:solidFill>
                <a:srgbClr val="343B3C"/>
              </a:solidFill>
              <a:latin typeface="Calibri Light"/>
              <a:cs typeface="Calibri Light"/>
            </a:endParaRPr>
          </a:p>
          <a:p>
            <a:pPr marL="12700" marR="5080" algn="just">
              <a:lnSpc>
                <a:spcPct val="100000"/>
              </a:lnSpc>
              <a:spcBef>
                <a:spcPts val="100"/>
              </a:spcBef>
            </a:pPr>
            <a:r>
              <a:rPr lang="en-US" sz="700" b="0" dirty="0">
                <a:solidFill>
                  <a:srgbClr val="343B3C"/>
                </a:solidFill>
                <a:latin typeface="Calibri Light"/>
                <a:cs typeface="Calibri Light"/>
              </a:rPr>
              <a:t>In terms of defaults, Liability Management Exercises (aka ‘LME’) are now the norm in the US market. Default rate in the US is standing at c.4.3% (0.8% excluding LME) according to Morningstar LL Index while the default rate in Europe is kept at 0.3% at the end of March in terms of principal amount. This is resulting into some par erosion and some pressure on CCC headroom for amortizing CLO.</a:t>
            </a:r>
          </a:p>
          <a:p>
            <a:pPr marL="12700" marR="5080" algn="just">
              <a:lnSpc>
                <a:spcPct val="100000"/>
              </a:lnSpc>
              <a:spcBef>
                <a:spcPts val="100"/>
              </a:spcBef>
            </a:pPr>
            <a:endParaRPr lang="en-US" sz="700" b="0" dirty="0">
              <a:solidFill>
                <a:srgbClr val="343B3C"/>
              </a:solidFill>
              <a:latin typeface="Calibri Light"/>
              <a:cs typeface="Calibri Light"/>
            </a:endParaRPr>
          </a:p>
          <a:p>
            <a:pPr marL="12700" marR="5080" algn="just">
              <a:lnSpc>
                <a:spcPct val="100000"/>
              </a:lnSpc>
              <a:spcBef>
                <a:spcPts val="100"/>
              </a:spcBef>
            </a:pPr>
            <a:r>
              <a:rPr lang="en-US" sz="700" b="0" dirty="0">
                <a:solidFill>
                  <a:srgbClr val="343B3C"/>
                </a:solidFill>
                <a:latin typeface="Calibri Light"/>
                <a:cs typeface="Calibri Light"/>
              </a:rPr>
              <a:t>In front of these uncertainties, we decided to increase our cash up to c.16% of NAV at the end of the month through active management in addition to strong CLO Equity distributions: we received €7.5m coming from called CLO Equities, sold European CLO single B and redeemed US CLO debt. At the opposite, we invested into our US and European CLO warehouses €1.9m to buy loans at a discount and €2.3m into CLO debt tranches. In addition, Volta Finance’s cashflow generation remained stable at €28.5m equivalent of interests and coupons over the last six months, representing close to 22% of April’s NAV on an annualized basis. </a:t>
            </a:r>
          </a:p>
          <a:p>
            <a:pPr marL="12700" marR="5080" algn="just">
              <a:lnSpc>
                <a:spcPct val="100000"/>
              </a:lnSpc>
              <a:spcBef>
                <a:spcPts val="100"/>
              </a:spcBef>
            </a:pPr>
            <a:endParaRPr lang="en-US" sz="700" b="0" dirty="0">
              <a:solidFill>
                <a:srgbClr val="343B3C"/>
              </a:solidFill>
              <a:latin typeface="Calibri Light"/>
              <a:cs typeface="Calibri Light"/>
            </a:endParaRPr>
          </a:p>
        </p:txBody>
      </p:sp>
      <p:sp>
        <p:nvSpPr>
          <p:cNvPr id="5" name="object 5"/>
          <p:cNvSpPr txBox="1"/>
          <p:nvPr/>
        </p:nvSpPr>
        <p:spPr>
          <a:xfrm>
            <a:off x="3857284" y="1935552"/>
            <a:ext cx="3535679" cy="2523768"/>
          </a:xfrm>
          <a:prstGeom prst="rect">
            <a:avLst/>
          </a:prstGeom>
        </p:spPr>
        <p:txBody>
          <a:bodyPr vert="horz" wrap="square" lIns="0" tIns="12700" rIns="0" bIns="0" rtlCol="0">
            <a:spAutoFit/>
          </a:bodyPr>
          <a:lstStyle/>
          <a:p>
            <a:pPr marL="12700" marR="5080" algn="just">
              <a:lnSpc>
                <a:spcPct val="100000"/>
              </a:lnSpc>
              <a:spcBef>
                <a:spcPts val="100"/>
              </a:spcBef>
            </a:pPr>
            <a:r>
              <a:rPr lang="en-US" sz="700" dirty="0">
                <a:solidFill>
                  <a:srgbClr val="343B3C"/>
                </a:solidFill>
                <a:latin typeface="Calibri Light"/>
                <a:cs typeface="Calibri Light"/>
              </a:rPr>
              <a:t>Over the month, Volta’s CLO Equity tranches returned -3.6%**  while CLO Debt tranches returned -0.9% performance**. This performance is consistent – although better - with the total returns of the product as mentioned above, especially when considering that Volta Finance is exposed to both BB and single-B tranches. </a:t>
            </a:r>
          </a:p>
          <a:p>
            <a:pPr marL="12700" marR="5080" algn="just">
              <a:lnSpc>
                <a:spcPct val="100000"/>
              </a:lnSpc>
              <a:spcBef>
                <a:spcPts val="100"/>
              </a:spcBef>
            </a:pPr>
            <a:endParaRPr lang="en-US" sz="700" dirty="0">
              <a:solidFill>
                <a:srgbClr val="343B3C"/>
              </a:solidFill>
              <a:latin typeface="Calibri Light"/>
              <a:cs typeface="Calibri Light"/>
            </a:endParaRPr>
          </a:p>
          <a:p>
            <a:pPr marL="12700" marR="5080" algn="just">
              <a:lnSpc>
                <a:spcPct val="100000"/>
              </a:lnSpc>
              <a:spcBef>
                <a:spcPts val="100"/>
              </a:spcBef>
            </a:pPr>
            <a:r>
              <a:rPr lang="en-US" sz="700" dirty="0">
                <a:solidFill>
                  <a:srgbClr val="343B3C"/>
                </a:solidFill>
                <a:latin typeface="Calibri Light"/>
                <a:cs typeface="Calibri Light"/>
              </a:rPr>
              <a:t>Through the month, the dollar volatility had again a meaningful impact on the overall funds’ performance (-0.64%). In the second half of the month, considering the potential change into the long-term investor view on the dollar, we decided to lower our exposure to USD to avoid further weakening and decreased our exposure to c.13%.</a:t>
            </a:r>
          </a:p>
          <a:p>
            <a:pPr marL="12700" marR="5080" algn="just">
              <a:lnSpc>
                <a:spcPct val="100000"/>
              </a:lnSpc>
              <a:spcBef>
                <a:spcPts val="100"/>
              </a:spcBef>
            </a:pPr>
            <a:endParaRPr lang="en-US" sz="700" dirty="0">
              <a:solidFill>
                <a:srgbClr val="343B3C"/>
              </a:solidFill>
              <a:latin typeface="Calibri Light"/>
              <a:cs typeface="Calibri Light"/>
            </a:endParaRPr>
          </a:p>
          <a:p>
            <a:pPr marL="12700" marR="5080" algn="just">
              <a:lnSpc>
                <a:spcPct val="100000"/>
              </a:lnSpc>
              <a:spcBef>
                <a:spcPts val="100"/>
              </a:spcBef>
            </a:pPr>
            <a:r>
              <a:rPr lang="en-US" sz="700" dirty="0">
                <a:solidFill>
                  <a:srgbClr val="343B3C"/>
                </a:solidFill>
                <a:latin typeface="Calibri Light"/>
                <a:cs typeface="Calibri Light"/>
              </a:rPr>
              <a:t>As of end of April 2025, Volta’s NAV was €262.9m, i.e. €7.19 per share.</a:t>
            </a:r>
          </a:p>
          <a:p>
            <a:pPr marL="12700" marR="5080" algn="just">
              <a:lnSpc>
                <a:spcPct val="100000"/>
              </a:lnSpc>
              <a:spcBef>
                <a:spcPts val="100"/>
              </a:spcBef>
            </a:pPr>
            <a:endParaRPr lang="en-US" sz="800" dirty="0">
              <a:solidFill>
                <a:srgbClr val="343B3C"/>
              </a:solidFill>
              <a:latin typeface="Calibri Light"/>
              <a:cs typeface="Calibri Light"/>
            </a:endParaRPr>
          </a:p>
          <a:p>
            <a:pPr marL="12700" marR="5080" algn="just">
              <a:spcBef>
                <a:spcPts val="100"/>
              </a:spcBef>
            </a:pPr>
            <a:r>
              <a:rPr lang="en-US" sz="650" i="1" dirty="0">
                <a:solidFill>
                  <a:srgbClr val="343B3C"/>
                </a:solidFill>
                <a:latin typeface="Calibri Light"/>
                <a:cs typeface="Calibri Light"/>
              </a:rPr>
              <a:t>*It should be noted that approximately 4.24%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4.24% as at 31 March 2025.</a:t>
            </a:r>
          </a:p>
          <a:p>
            <a:pPr marL="12700" marR="5080" algn="just">
              <a:lnSpc>
                <a:spcPct val="100000"/>
              </a:lnSpc>
              <a:spcBef>
                <a:spcPts val="100"/>
              </a:spcBef>
            </a:pPr>
            <a:endParaRPr lang="en-US" sz="650" i="1" dirty="0">
              <a:solidFill>
                <a:srgbClr val="343B3C"/>
              </a:solidFill>
              <a:latin typeface="Calibri Light"/>
              <a:cs typeface="Calibri Light"/>
            </a:endParaRPr>
          </a:p>
          <a:p>
            <a:pPr marL="12700" marR="5080" algn="just">
              <a:lnSpc>
                <a:spcPct val="100000"/>
              </a:lnSpc>
              <a:spcBef>
                <a:spcPts val="100"/>
              </a:spcBef>
            </a:pPr>
            <a:r>
              <a:rPr lang="en-US" sz="650" i="1" dirty="0">
                <a:solidFill>
                  <a:srgbClr val="343B3C"/>
                </a:solidFill>
                <a:latin typeface="Calibri Light"/>
                <a:cs typeface="Calibri Light"/>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p:txBody>
      </p:sp>
      <p:pic>
        <p:nvPicPr>
          <p:cNvPr id="7" name="object 7"/>
          <p:cNvPicPr/>
          <p:nvPr/>
        </p:nvPicPr>
        <p:blipFill>
          <a:blip r:embed="rId11" cstate="print"/>
          <a:stretch>
            <a:fillRect/>
          </a:stretch>
        </p:blipFill>
        <p:spPr>
          <a:xfrm>
            <a:off x="6966001" y="181054"/>
            <a:ext cx="413994" cy="406113"/>
          </a:xfrm>
          <a:prstGeom prst="rect">
            <a:avLst/>
          </a:prstGeom>
        </p:spPr>
      </p:pic>
      <p:grpSp>
        <p:nvGrpSpPr>
          <p:cNvPr id="8" name="object 8"/>
          <p:cNvGrpSpPr/>
          <p:nvPr/>
        </p:nvGrpSpPr>
        <p:grpSpPr>
          <a:xfrm>
            <a:off x="179993" y="180003"/>
            <a:ext cx="401955" cy="401955"/>
            <a:chOff x="179993" y="180003"/>
            <a:chExt cx="401955" cy="401955"/>
          </a:xfrm>
        </p:grpSpPr>
        <p:sp>
          <p:nvSpPr>
            <p:cNvPr id="9" name="object 9"/>
            <p:cNvSpPr/>
            <p:nvPr/>
          </p:nvSpPr>
          <p:spPr>
            <a:xfrm>
              <a:off x="179997" y="180009"/>
              <a:ext cx="401955" cy="401955"/>
            </a:xfrm>
            <a:custGeom>
              <a:avLst/>
              <a:gdLst/>
              <a:ahLst/>
              <a:cxnLst/>
              <a:rect l="l" t="t" r="r" b="b"/>
              <a:pathLst>
                <a:path w="401955" h="401955">
                  <a:moveTo>
                    <a:pt x="401396" y="0"/>
                  </a:moveTo>
                  <a:lnTo>
                    <a:pt x="0" y="0"/>
                  </a:lnTo>
                  <a:lnTo>
                    <a:pt x="0" y="401396"/>
                  </a:lnTo>
                  <a:lnTo>
                    <a:pt x="401396" y="401396"/>
                  </a:lnTo>
                  <a:lnTo>
                    <a:pt x="401396" y="0"/>
                  </a:lnTo>
                  <a:close/>
                </a:path>
              </a:pathLst>
            </a:custGeom>
            <a:solidFill>
              <a:srgbClr val="27387A"/>
            </a:solidFill>
          </p:spPr>
          <p:txBody>
            <a:bodyPr wrap="square" lIns="0" tIns="0" rIns="0" bIns="0" rtlCol="0"/>
            <a:lstStyle/>
            <a:p>
              <a:endParaRPr/>
            </a:p>
          </p:txBody>
        </p:sp>
        <p:sp>
          <p:nvSpPr>
            <p:cNvPr id="10" name="object 10"/>
            <p:cNvSpPr/>
            <p:nvPr/>
          </p:nvSpPr>
          <p:spPr>
            <a:xfrm>
              <a:off x="405696" y="180003"/>
              <a:ext cx="175895" cy="198755"/>
            </a:xfrm>
            <a:custGeom>
              <a:avLst/>
              <a:gdLst/>
              <a:ahLst/>
              <a:cxnLst/>
              <a:rect l="l" t="t" r="r" b="b"/>
              <a:pathLst>
                <a:path w="175895" h="198754">
                  <a:moveTo>
                    <a:pt x="175704" y="0"/>
                  </a:moveTo>
                  <a:lnTo>
                    <a:pt x="153162" y="0"/>
                  </a:lnTo>
                  <a:lnTo>
                    <a:pt x="0" y="198234"/>
                  </a:lnTo>
                  <a:lnTo>
                    <a:pt x="23050" y="198234"/>
                  </a:lnTo>
                  <a:lnTo>
                    <a:pt x="175704" y="0"/>
                  </a:lnTo>
                  <a:close/>
                </a:path>
              </a:pathLst>
            </a:custGeom>
            <a:solidFill>
              <a:srgbClr val="EF393A"/>
            </a:solidFill>
          </p:spPr>
          <p:txBody>
            <a:bodyPr wrap="square" lIns="0" tIns="0" rIns="0" bIns="0" rtlCol="0"/>
            <a:lstStyle/>
            <a:p>
              <a:endParaRPr/>
            </a:p>
          </p:txBody>
        </p:sp>
        <p:sp>
          <p:nvSpPr>
            <p:cNvPr id="11" name="object 11"/>
            <p:cNvSpPr/>
            <p:nvPr/>
          </p:nvSpPr>
          <p:spPr>
            <a:xfrm>
              <a:off x="179993" y="391980"/>
              <a:ext cx="334010" cy="149860"/>
            </a:xfrm>
            <a:custGeom>
              <a:avLst/>
              <a:gdLst/>
              <a:ahLst/>
              <a:cxnLst/>
              <a:rect l="l" t="t" r="r" b="b"/>
              <a:pathLst>
                <a:path w="334009" h="149859">
                  <a:moveTo>
                    <a:pt x="132791" y="0"/>
                  </a:moveTo>
                  <a:lnTo>
                    <a:pt x="101930" y="0"/>
                  </a:lnTo>
                  <a:lnTo>
                    <a:pt x="95948" y="13030"/>
                  </a:lnTo>
                  <a:lnTo>
                    <a:pt x="91795" y="19062"/>
                  </a:lnTo>
                  <a:lnTo>
                    <a:pt x="87424" y="25023"/>
                  </a:lnTo>
                  <a:lnTo>
                    <a:pt x="77917" y="37720"/>
                  </a:lnTo>
                  <a:lnTo>
                    <a:pt x="64824" y="55001"/>
                  </a:lnTo>
                  <a:lnTo>
                    <a:pt x="47864" y="77114"/>
                  </a:lnTo>
                  <a:lnTo>
                    <a:pt x="32333" y="97479"/>
                  </a:lnTo>
                  <a:lnTo>
                    <a:pt x="16706" y="117467"/>
                  </a:lnTo>
                  <a:lnTo>
                    <a:pt x="5311" y="131758"/>
                  </a:lnTo>
                  <a:lnTo>
                    <a:pt x="711" y="137350"/>
                  </a:lnTo>
                  <a:lnTo>
                    <a:pt x="355" y="137680"/>
                  </a:lnTo>
                  <a:lnTo>
                    <a:pt x="0" y="138023"/>
                  </a:lnTo>
                  <a:lnTo>
                    <a:pt x="0" y="149288"/>
                  </a:lnTo>
                  <a:lnTo>
                    <a:pt x="17703" y="149288"/>
                  </a:lnTo>
                  <a:lnTo>
                    <a:pt x="17932" y="147739"/>
                  </a:lnTo>
                  <a:lnTo>
                    <a:pt x="27838" y="133502"/>
                  </a:lnTo>
                  <a:lnTo>
                    <a:pt x="29197" y="132143"/>
                  </a:lnTo>
                  <a:lnTo>
                    <a:pt x="30506" y="130644"/>
                  </a:lnTo>
                  <a:lnTo>
                    <a:pt x="34626" y="125344"/>
                  </a:lnTo>
                  <a:lnTo>
                    <a:pt x="64554" y="86055"/>
                  </a:lnTo>
                  <a:lnTo>
                    <a:pt x="310463" y="86055"/>
                  </a:lnTo>
                  <a:lnTo>
                    <a:pt x="308395" y="79794"/>
                  </a:lnTo>
                  <a:lnTo>
                    <a:pt x="154673" y="79794"/>
                  </a:lnTo>
                  <a:lnTo>
                    <a:pt x="151120" y="68605"/>
                  </a:lnTo>
                  <a:lnTo>
                    <a:pt x="78511" y="68605"/>
                  </a:lnTo>
                  <a:lnTo>
                    <a:pt x="82533" y="63644"/>
                  </a:lnTo>
                  <a:lnTo>
                    <a:pt x="91703" y="52038"/>
                  </a:lnTo>
                  <a:lnTo>
                    <a:pt x="101678" y="38698"/>
                  </a:lnTo>
                  <a:lnTo>
                    <a:pt x="108115" y="28536"/>
                  </a:lnTo>
                  <a:lnTo>
                    <a:pt x="108585" y="27508"/>
                  </a:lnTo>
                  <a:lnTo>
                    <a:pt x="138496" y="27508"/>
                  </a:lnTo>
                  <a:lnTo>
                    <a:pt x="133743" y="11988"/>
                  </a:lnTo>
                  <a:lnTo>
                    <a:pt x="132791" y="0"/>
                  </a:lnTo>
                  <a:close/>
                </a:path>
                <a:path w="334009" h="149859">
                  <a:moveTo>
                    <a:pt x="218795" y="86055"/>
                  </a:moveTo>
                  <a:lnTo>
                    <a:pt x="124231" y="86055"/>
                  </a:lnTo>
                  <a:lnTo>
                    <a:pt x="131216" y="110236"/>
                  </a:lnTo>
                  <a:lnTo>
                    <a:pt x="121920" y="122302"/>
                  </a:lnTo>
                  <a:lnTo>
                    <a:pt x="114542" y="131758"/>
                  </a:lnTo>
                  <a:lnTo>
                    <a:pt x="108868" y="138785"/>
                  </a:lnTo>
                  <a:lnTo>
                    <a:pt x="106323" y="141757"/>
                  </a:lnTo>
                  <a:lnTo>
                    <a:pt x="98412" y="149288"/>
                  </a:lnTo>
                  <a:lnTo>
                    <a:pt x="126479" y="149288"/>
                  </a:lnTo>
                  <a:lnTo>
                    <a:pt x="127444" y="146964"/>
                  </a:lnTo>
                  <a:lnTo>
                    <a:pt x="131953" y="138607"/>
                  </a:lnTo>
                  <a:lnTo>
                    <a:pt x="139890" y="128968"/>
                  </a:lnTo>
                  <a:lnTo>
                    <a:pt x="218790" y="128968"/>
                  </a:lnTo>
                  <a:lnTo>
                    <a:pt x="216551" y="121970"/>
                  </a:lnTo>
                  <a:lnTo>
                    <a:pt x="168478" y="121970"/>
                  </a:lnTo>
                  <a:lnTo>
                    <a:pt x="161607" y="100711"/>
                  </a:lnTo>
                  <a:lnTo>
                    <a:pt x="172275" y="86880"/>
                  </a:lnTo>
                  <a:lnTo>
                    <a:pt x="218213" y="86880"/>
                  </a:lnTo>
                  <a:lnTo>
                    <a:pt x="218795" y="86055"/>
                  </a:lnTo>
                  <a:close/>
                </a:path>
                <a:path w="334009" h="149859">
                  <a:moveTo>
                    <a:pt x="218790" y="128968"/>
                  </a:moveTo>
                  <a:lnTo>
                    <a:pt x="139890" y="128968"/>
                  </a:lnTo>
                  <a:lnTo>
                    <a:pt x="143370" y="139763"/>
                  </a:lnTo>
                  <a:lnTo>
                    <a:pt x="143663" y="141757"/>
                  </a:lnTo>
                  <a:lnTo>
                    <a:pt x="144945" y="149288"/>
                  </a:lnTo>
                  <a:lnTo>
                    <a:pt x="173316" y="149288"/>
                  </a:lnTo>
                  <a:lnTo>
                    <a:pt x="174421" y="146964"/>
                  </a:lnTo>
                  <a:lnTo>
                    <a:pt x="178828" y="138785"/>
                  </a:lnTo>
                  <a:lnTo>
                    <a:pt x="187045" y="129768"/>
                  </a:lnTo>
                  <a:lnTo>
                    <a:pt x="219046" y="129768"/>
                  </a:lnTo>
                  <a:lnTo>
                    <a:pt x="218790" y="128968"/>
                  </a:lnTo>
                  <a:close/>
                </a:path>
                <a:path w="334009" h="149859">
                  <a:moveTo>
                    <a:pt x="219046" y="129768"/>
                  </a:moveTo>
                  <a:lnTo>
                    <a:pt x="187045" y="129768"/>
                  </a:lnTo>
                  <a:lnTo>
                    <a:pt x="190207" y="139763"/>
                  </a:lnTo>
                  <a:lnTo>
                    <a:pt x="190501" y="141757"/>
                  </a:lnTo>
                  <a:lnTo>
                    <a:pt x="191782" y="149288"/>
                  </a:lnTo>
                  <a:lnTo>
                    <a:pt x="228053" y="149288"/>
                  </a:lnTo>
                  <a:lnTo>
                    <a:pt x="222631" y="139877"/>
                  </a:lnTo>
                  <a:lnTo>
                    <a:pt x="221399" y="136740"/>
                  </a:lnTo>
                  <a:lnTo>
                    <a:pt x="220817" y="135179"/>
                  </a:lnTo>
                  <a:lnTo>
                    <a:pt x="219046" y="129768"/>
                  </a:lnTo>
                  <a:close/>
                </a:path>
                <a:path w="334009" h="149859">
                  <a:moveTo>
                    <a:pt x="310463" y="86055"/>
                  </a:moveTo>
                  <a:lnTo>
                    <a:pt x="278917" y="86055"/>
                  </a:lnTo>
                  <a:lnTo>
                    <a:pt x="285965" y="108805"/>
                  </a:lnTo>
                  <a:lnTo>
                    <a:pt x="291154" y="125676"/>
                  </a:lnTo>
                  <a:lnTo>
                    <a:pt x="294233" y="135928"/>
                  </a:lnTo>
                  <a:lnTo>
                    <a:pt x="295837" y="141592"/>
                  </a:lnTo>
                  <a:lnTo>
                    <a:pt x="295923" y="143852"/>
                  </a:lnTo>
                  <a:lnTo>
                    <a:pt x="296024" y="149288"/>
                  </a:lnTo>
                  <a:lnTo>
                    <a:pt x="333870" y="149288"/>
                  </a:lnTo>
                  <a:lnTo>
                    <a:pt x="328249" y="138785"/>
                  </a:lnTo>
                  <a:lnTo>
                    <a:pt x="327718" y="137350"/>
                  </a:lnTo>
                  <a:lnTo>
                    <a:pt x="320652" y="117467"/>
                  </a:lnTo>
                  <a:lnTo>
                    <a:pt x="313105" y="94051"/>
                  </a:lnTo>
                  <a:lnTo>
                    <a:pt x="310463" y="86055"/>
                  </a:lnTo>
                  <a:close/>
                </a:path>
                <a:path w="334009" h="149859">
                  <a:moveTo>
                    <a:pt x="218213" y="86880"/>
                  </a:moveTo>
                  <a:lnTo>
                    <a:pt x="172275" y="86880"/>
                  </a:lnTo>
                  <a:lnTo>
                    <a:pt x="178485" y="105727"/>
                  </a:lnTo>
                  <a:lnTo>
                    <a:pt x="179514" y="106819"/>
                  </a:lnTo>
                  <a:lnTo>
                    <a:pt x="168478" y="121970"/>
                  </a:lnTo>
                  <a:lnTo>
                    <a:pt x="216551" y="121970"/>
                  </a:lnTo>
                  <a:lnTo>
                    <a:pt x="209346" y="99453"/>
                  </a:lnTo>
                  <a:lnTo>
                    <a:pt x="218213" y="86880"/>
                  </a:lnTo>
                  <a:close/>
                </a:path>
                <a:path w="334009" h="149859">
                  <a:moveTo>
                    <a:pt x="177812" y="0"/>
                  </a:moveTo>
                  <a:lnTo>
                    <a:pt x="141795" y="0"/>
                  </a:lnTo>
                  <a:lnTo>
                    <a:pt x="143141" y="1536"/>
                  </a:lnTo>
                  <a:lnTo>
                    <a:pt x="147360" y="11988"/>
                  </a:lnTo>
                  <a:lnTo>
                    <a:pt x="165061" y="66509"/>
                  </a:lnTo>
                  <a:lnTo>
                    <a:pt x="154673" y="79794"/>
                  </a:lnTo>
                  <a:lnTo>
                    <a:pt x="308395" y="79794"/>
                  </a:lnTo>
                  <a:lnTo>
                    <a:pt x="307510" y="77114"/>
                  </a:lnTo>
                  <a:lnTo>
                    <a:pt x="201917" y="77114"/>
                  </a:lnTo>
                  <a:lnTo>
                    <a:pt x="201917" y="76974"/>
                  </a:lnTo>
                  <a:lnTo>
                    <a:pt x="201295" y="74714"/>
                  </a:lnTo>
                  <a:lnTo>
                    <a:pt x="199867" y="69737"/>
                  </a:lnTo>
                  <a:lnTo>
                    <a:pt x="197180" y="60591"/>
                  </a:lnTo>
                  <a:lnTo>
                    <a:pt x="211670" y="42176"/>
                  </a:lnTo>
                  <a:lnTo>
                    <a:pt x="188188" y="42176"/>
                  </a:lnTo>
                  <a:lnTo>
                    <a:pt x="184091" y="27508"/>
                  </a:lnTo>
                  <a:lnTo>
                    <a:pt x="181046" y="16753"/>
                  </a:lnTo>
                  <a:lnTo>
                    <a:pt x="178993" y="9791"/>
                  </a:lnTo>
                  <a:lnTo>
                    <a:pt x="177586" y="5448"/>
                  </a:lnTo>
                  <a:lnTo>
                    <a:pt x="177600" y="4013"/>
                  </a:lnTo>
                  <a:lnTo>
                    <a:pt x="177812" y="0"/>
                  </a:lnTo>
                  <a:close/>
                </a:path>
                <a:path w="334009" h="149859">
                  <a:moveTo>
                    <a:pt x="286804" y="0"/>
                  </a:moveTo>
                  <a:lnTo>
                    <a:pt x="257517" y="0"/>
                  </a:lnTo>
                  <a:lnTo>
                    <a:pt x="255955" y="4178"/>
                  </a:lnTo>
                  <a:lnTo>
                    <a:pt x="253276" y="8013"/>
                  </a:lnTo>
                  <a:lnTo>
                    <a:pt x="229865" y="40727"/>
                  </a:lnTo>
                  <a:lnTo>
                    <a:pt x="203822" y="74714"/>
                  </a:lnTo>
                  <a:lnTo>
                    <a:pt x="201917" y="77114"/>
                  </a:lnTo>
                  <a:lnTo>
                    <a:pt x="307510" y="77114"/>
                  </a:lnTo>
                  <a:lnTo>
                    <a:pt x="306717" y="74714"/>
                  </a:lnTo>
                  <a:lnTo>
                    <a:pt x="304956" y="68605"/>
                  </a:lnTo>
                  <a:lnTo>
                    <a:pt x="232536" y="68605"/>
                  </a:lnTo>
                  <a:lnTo>
                    <a:pt x="262153" y="28536"/>
                  </a:lnTo>
                  <a:lnTo>
                    <a:pt x="262623" y="27508"/>
                  </a:lnTo>
                  <a:lnTo>
                    <a:pt x="293104" y="27508"/>
                  </a:lnTo>
                  <a:lnTo>
                    <a:pt x="288391" y="11163"/>
                  </a:lnTo>
                  <a:lnTo>
                    <a:pt x="287489" y="8737"/>
                  </a:lnTo>
                  <a:lnTo>
                    <a:pt x="286804" y="0"/>
                  </a:lnTo>
                  <a:close/>
                </a:path>
                <a:path w="334009" h="149859">
                  <a:moveTo>
                    <a:pt x="138496" y="27508"/>
                  </a:moveTo>
                  <a:lnTo>
                    <a:pt x="108585" y="27508"/>
                  </a:lnTo>
                  <a:lnTo>
                    <a:pt x="108686" y="29464"/>
                  </a:lnTo>
                  <a:lnTo>
                    <a:pt x="108394" y="34988"/>
                  </a:lnTo>
                  <a:lnTo>
                    <a:pt x="118592" y="68605"/>
                  </a:lnTo>
                  <a:lnTo>
                    <a:pt x="151120" y="68605"/>
                  </a:lnTo>
                  <a:lnTo>
                    <a:pt x="144792" y="48064"/>
                  </a:lnTo>
                  <a:lnTo>
                    <a:pt x="138496" y="27508"/>
                  </a:lnTo>
                  <a:close/>
                </a:path>
                <a:path w="334009" h="149859">
                  <a:moveTo>
                    <a:pt x="293104" y="27508"/>
                  </a:moveTo>
                  <a:lnTo>
                    <a:pt x="262623" y="27508"/>
                  </a:lnTo>
                  <a:lnTo>
                    <a:pt x="262699" y="29464"/>
                  </a:lnTo>
                  <a:lnTo>
                    <a:pt x="262420" y="34988"/>
                  </a:lnTo>
                  <a:lnTo>
                    <a:pt x="264399" y="42768"/>
                  </a:lnTo>
                  <a:lnTo>
                    <a:pt x="265649" y="46985"/>
                  </a:lnTo>
                  <a:lnTo>
                    <a:pt x="268207" y="55001"/>
                  </a:lnTo>
                  <a:lnTo>
                    <a:pt x="272618" y="68605"/>
                  </a:lnTo>
                  <a:lnTo>
                    <a:pt x="304956" y="68605"/>
                  </a:lnTo>
                  <a:lnTo>
                    <a:pt x="293104" y="27508"/>
                  </a:lnTo>
                  <a:close/>
                </a:path>
                <a:path w="334009" h="149859">
                  <a:moveTo>
                    <a:pt x="247243" y="0"/>
                  </a:moveTo>
                  <a:lnTo>
                    <a:pt x="217220" y="0"/>
                  </a:lnTo>
                  <a:lnTo>
                    <a:pt x="216890" y="5448"/>
                  </a:lnTo>
                  <a:lnTo>
                    <a:pt x="214198" y="9156"/>
                  </a:lnTo>
                  <a:lnTo>
                    <a:pt x="212984" y="10915"/>
                  </a:lnTo>
                  <a:lnTo>
                    <a:pt x="209870" y="14941"/>
                  </a:lnTo>
                  <a:lnTo>
                    <a:pt x="188188" y="42176"/>
                  </a:lnTo>
                  <a:lnTo>
                    <a:pt x="211670" y="42176"/>
                  </a:lnTo>
                  <a:lnTo>
                    <a:pt x="241757" y="4013"/>
                  </a:lnTo>
                  <a:lnTo>
                    <a:pt x="247243" y="0"/>
                  </a:lnTo>
                  <a:close/>
                </a:path>
              </a:pathLst>
            </a:custGeom>
            <a:solidFill>
              <a:srgbClr val="FFFFFF"/>
            </a:solidFill>
          </p:spPr>
          <p:txBody>
            <a:bodyPr wrap="square" lIns="0" tIns="0" rIns="0" bIns="0" rtlCol="0"/>
            <a:lstStyle/>
            <a:p>
              <a:endParaRPr/>
            </a:p>
          </p:txBody>
        </p:sp>
      </p:grpSp>
      <p:pic>
        <p:nvPicPr>
          <p:cNvPr id="12" name="object 12"/>
          <p:cNvPicPr/>
          <p:nvPr/>
        </p:nvPicPr>
        <p:blipFill>
          <a:blip r:embed="rId12" cstate="print"/>
          <a:stretch>
            <a:fillRect/>
          </a:stretch>
        </p:blipFill>
        <p:spPr>
          <a:xfrm>
            <a:off x="661652" y="212458"/>
            <a:ext cx="990761" cy="368936"/>
          </a:xfrm>
          <a:prstGeom prst="rect">
            <a:avLst/>
          </a:prstGeom>
        </p:spPr>
      </p:pic>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3" cstate="print"/>
            <a:stretch>
              <a:fillRect/>
            </a:stretch>
          </p:blipFill>
          <p:spPr>
            <a:xfrm>
              <a:off x="6464465" y="757174"/>
              <a:ext cx="1095527" cy="718832"/>
            </a:xfrm>
            <a:prstGeom prst="rect">
              <a:avLst/>
            </a:prstGeom>
          </p:spPr>
        </p:pic>
      </p:grpSp>
      <p:sp>
        <p:nvSpPr>
          <p:cNvPr id="20" name="object 20"/>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4" name="Picture 3">
            <a:extLst>
              <a:ext uri="{FF2B5EF4-FFF2-40B4-BE49-F238E27FC236}">
                <a16:creationId xmlns:a16="http://schemas.microsoft.com/office/drawing/2014/main" id="{A60A32EB-1BC9-8216-DCF0-91A5F3E8F135}"/>
              </a:ext>
            </a:extLst>
          </p:cNvPr>
          <p:cNvPicPr>
            <a:picLocks noChangeAspect="1"/>
          </p:cNvPicPr>
          <p:nvPr>
            <p:custDataLst>
              <p:tags r:id="rId1"/>
            </p:custDataLst>
          </p:nvPr>
        </p:nvPicPr>
        <p:blipFill>
          <a:blip r:embed="rId14"/>
          <a:stretch>
            <a:fillRect/>
          </a:stretch>
        </p:blipFill>
        <p:spPr>
          <a:xfrm>
            <a:off x="3869993" y="5025521"/>
            <a:ext cx="1756800" cy="1612427"/>
          </a:xfrm>
          <a:prstGeom prst="rect">
            <a:avLst/>
          </a:prstGeom>
        </p:spPr>
      </p:pic>
      <p:pic>
        <p:nvPicPr>
          <p:cNvPr id="6" name="Picture 5">
            <a:extLst>
              <a:ext uri="{FF2B5EF4-FFF2-40B4-BE49-F238E27FC236}">
                <a16:creationId xmlns:a16="http://schemas.microsoft.com/office/drawing/2014/main" id="{42E0D54B-7D87-4C30-FFD8-C08FB786C0AE}"/>
              </a:ext>
            </a:extLst>
          </p:cNvPr>
          <p:cNvPicPr>
            <a:picLocks noChangeAspect="1"/>
          </p:cNvPicPr>
          <p:nvPr>
            <p:custDataLst>
              <p:tags r:id="rId2"/>
            </p:custDataLst>
          </p:nvPr>
        </p:nvPicPr>
        <p:blipFill>
          <a:blip r:embed="rId15"/>
          <a:stretch>
            <a:fillRect/>
          </a:stretch>
        </p:blipFill>
        <p:spPr>
          <a:xfrm>
            <a:off x="5660607" y="5086219"/>
            <a:ext cx="1756800" cy="1619550"/>
          </a:xfrm>
          <a:prstGeom prst="rect">
            <a:avLst/>
          </a:prstGeom>
        </p:spPr>
      </p:pic>
      <p:pic>
        <p:nvPicPr>
          <p:cNvPr id="24" name="Picture 23">
            <a:extLst>
              <a:ext uri="{FF2B5EF4-FFF2-40B4-BE49-F238E27FC236}">
                <a16:creationId xmlns:a16="http://schemas.microsoft.com/office/drawing/2014/main" id="{189E7715-4083-7604-B852-AF3FE533233E}"/>
              </a:ext>
            </a:extLst>
          </p:cNvPr>
          <p:cNvPicPr>
            <a:picLocks noChangeAspect="1"/>
          </p:cNvPicPr>
          <p:nvPr>
            <p:custDataLst>
              <p:tags r:id="rId3"/>
            </p:custDataLst>
          </p:nvPr>
        </p:nvPicPr>
        <p:blipFill>
          <a:blip r:embed="rId16"/>
          <a:stretch>
            <a:fillRect/>
          </a:stretch>
        </p:blipFill>
        <p:spPr>
          <a:xfrm>
            <a:off x="3869995" y="7344003"/>
            <a:ext cx="3510279" cy="2814341"/>
          </a:xfrm>
          <a:prstGeom prst="rect">
            <a:avLst/>
          </a:prstGeom>
        </p:spPr>
      </p:pic>
      <p:pic>
        <p:nvPicPr>
          <p:cNvPr id="26" name="Picture 25">
            <a:extLst>
              <a:ext uri="{FF2B5EF4-FFF2-40B4-BE49-F238E27FC236}">
                <a16:creationId xmlns:a16="http://schemas.microsoft.com/office/drawing/2014/main" id="{6FD64F7C-D048-5DD4-F2A2-70FA04B884DB}"/>
              </a:ext>
            </a:extLst>
          </p:cNvPr>
          <p:cNvPicPr>
            <a:picLocks noChangeAspect="1"/>
          </p:cNvPicPr>
          <p:nvPr>
            <p:custDataLst>
              <p:tags r:id="rId4"/>
            </p:custDataLst>
          </p:nvPr>
        </p:nvPicPr>
        <p:blipFill>
          <a:blip r:embed="rId17"/>
          <a:stretch>
            <a:fillRect/>
          </a:stretch>
        </p:blipFill>
        <p:spPr>
          <a:xfrm>
            <a:off x="3866400" y="10414809"/>
            <a:ext cx="3513600" cy="101980"/>
          </a:xfrm>
          <a:prstGeom prst="rect">
            <a:avLst/>
          </a:prstGeom>
        </p:spPr>
      </p:pic>
      <p:pic>
        <p:nvPicPr>
          <p:cNvPr id="27" name="Picture 26">
            <a:extLst>
              <a:ext uri="{FF2B5EF4-FFF2-40B4-BE49-F238E27FC236}">
                <a16:creationId xmlns:a16="http://schemas.microsoft.com/office/drawing/2014/main" id="{C9A2B6A4-E78A-1E0E-3475-981023455E92}"/>
              </a:ext>
            </a:extLst>
          </p:cNvPr>
          <p:cNvPicPr>
            <a:picLocks noChangeAspect="1"/>
          </p:cNvPicPr>
          <p:nvPr>
            <p:custDataLst>
              <p:tags r:id="rId5"/>
            </p:custDataLst>
          </p:nvPr>
        </p:nvPicPr>
        <p:blipFill>
          <a:blip r:embed="rId18"/>
          <a:stretch>
            <a:fillRect/>
          </a:stretch>
        </p:blipFill>
        <p:spPr>
          <a:xfrm>
            <a:off x="3857284" y="6718300"/>
            <a:ext cx="3505200" cy="217612"/>
          </a:xfrm>
          <a:prstGeom prst="rect">
            <a:avLst/>
          </a:prstGeom>
        </p:spPr>
      </p:pic>
      <p:pic>
        <p:nvPicPr>
          <p:cNvPr id="28" name="Picture 27">
            <a:extLst>
              <a:ext uri="{FF2B5EF4-FFF2-40B4-BE49-F238E27FC236}">
                <a16:creationId xmlns:a16="http://schemas.microsoft.com/office/drawing/2014/main" id="{C0A8E176-7B34-D81C-F98D-B60EBE0CAAEE}"/>
              </a:ext>
            </a:extLst>
          </p:cNvPr>
          <p:cNvPicPr>
            <a:picLocks noChangeAspect="1"/>
          </p:cNvPicPr>
          <p:nvPr>
            <p:custDataLst>
              <p:tags r:id="rId6"/>
            </p:custDataLst>
          </p:nvPr>
        </p:nvPicPr>
        <p:blipFill>
          <a:blip r:embed="rId19"/>
          <a:stretch>
            <a:fillRect/>
          </a:stretch>
        </p:blipFill>
        <p:spPr>
          <a:xfrm>
            <a:off x="4006862" y="10223500"/>
            <a:ext cx="2600325" cy="135008"/>
          </a:xfrm>
          <a:prstGeom prst="rect">
            <a:avLst/>
          </a:prstGeom>
        </p:spPr>
      </p:pic>
      <p:pic>
        <p:nvPicPr>
          <p:cNvPr id="29" name="Picture 28">
            <a:extLst>
              <a:ext uri="{FF2B5EF4-FFF2-40B4-BE49-F238E27FC236}">
                <a16:creationId xmlns:a16="http://schemas.microsoft.com/office/drawing/2014/main" id="{59D5F443-6AFF-B0D8-40B0-C7EB559ED04D}"/>
              </a:ext>
            </a:extLst>
          </p:cNvPr>
          <p:cNvPicPr>
            <a:picLocks noChangeAspect="1"/>
          </p:cNvPicPr>
          <p:nvPr>
            <p:custDataLst>
              <p:tags r:id="rId7"/>
            </p:custDataLst>
          </p:nvPr>
        </p:nvPicPr>
        <p:blipFill>
          <a:blip r:embed="rId20"/>
          <a:stretch>
            <a:fillRect/>
          </a:stretch>
        </p:blipFill>
        <p:spPr>
          <a:xfrm>
            <a:off x="233762" y="7332330"/>
            <a:ext cx="3436959" cy="2695479"/>
          </a:xfrm>
          <a:prstGeom prst="rect">
            <a:avLst/>
          </a:prstGeom>
        </p:spPr>
      </p:pic>
      <p:pic>
        <p:nvPicPr>
          <p:cNvPr id="30" name="Picture 29">
            <a:extLst>
              <a:ext uri="{FF2B5EF4-FFF2-40B4-BE49-F238E27FC236}">
                <a16:creationId xmlns:a16="http://schemas.microsoft.com/office/drawing/2014/main" id="{71A13FA5-39E0-6553-0B7F-13CF6FFCCC4B}"/>
              </a:ext>
            </a:extLst>
          </p:cNvPr>
          <p:cNvPicPr>
            <a:picLocks noChangeAspect="1"/>
          </p:cNvPicPr>
          <p:nvPr>
            <p:custDataLst>
              <p:tags r:id="rId8"/>
            </p:custDataLst>
          </p:nvPr>
        </p:nvPicPr>
        <p:blipFill>
          <a:blip r:embed="rId21"/>
          <a:stretch>
            <a:fillRect/>
          </a:stretch>
        </p:blipFill>
        <p:spPr>
          <a:xfrm>
            <a:off x="176227" y="10093341"/>
            <a:ext cx="2000250" cy="103852"/>
          </a:xfrm>
          <a:prstGeom prst="rect">
            <a:avLst/>
          </a:prstGeom>
        </p:spPr>
      </p:pic>
      <p:pic>
        <p:nvPicPr>
          <p:cNvPr id="31" name="Picture 30">
            <a:extLst>
              <a:ext uri="{FF2B5EF4-FFF2-40B4-BE49-F238E27FC236}">
                <a16:creationId xmlns:a16="http://schemas.microsoft.com/office/drawing/2014/main" id="{F66DE634-9A66-4D2E-2FF0-08C00EE5E7D0}"/>
              </a:ext>
            </a:extLst>
          </p:cNvPr>
          <p:cNvPicPr>
            <a:picLocks noChangeAspect="1"/>
          </p:cNvPicPr>
          <p:nvPr>
            <p:custDataLst>
              <p:tags r:id="rId9"/>
            </p:custDataLst>
          </p:nvPr>
        </p:nvPicPr>
        <p:blipFill>
          <a:blip r:embed="rId22"/>
          <a:stretch>
            <a:fillRect/>
          </a:stretch>
        </p:blipFill>
        <p:spPr>
          <a:xfrm>
            <a:off x="1921696" y="1173143"/>
            <a:ext cx="2619375" cy="20898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598852"/>
            <a:ext cx="7228205" cy="683514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(“AXA</a:t>
            </a:r>
            <a:r>
              <a:rPr sz="1000" b="0" spc="-1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spc="-25" dirty="0">
                <a:solidFill>
                  <a:srgbClr val="343B3C"/>
                </a:solidFill>
                <a:latin typeface="Calibri Light"/>
                <a:cs typeface="Calibri Light"/>
              </a:rPr>
              <a:t>IM.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AXA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30" dirty="0">
                <a:solidFill>
                  <a:srgbClr val="343B3C"/>
                </a:solidFill>
                <a:latin typeface="Calibri Light"/>
                <a:cs typeface="Calibri Light"/>
              </a:rPr>
              <a:t> </a:t>
            </a:r>
            <a:r>
              <a:rPr sz="1000" b="0" spc="-20" dirty="0">
                <a:solidFill>
                  <a:srgbClr val="343B3C"/>
                </a:solidFill>
                <a:latin typeface="Calibri Light"/>
                <a:cs typeface="Calibri Light"/>
              </a:rPr>
              <a:t>IM’s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a:latin typeface="Calibri Light"/>
              <a:cs typeface="Calibri Light"/>
            </a:endParaRPr>
          </a:p>
          <a:p>
            <a:pPr>
              <a:lnSpc>
                <a:spcPct val="100000"/>
              </a:lnSpc>
              <a:spcBef>
                <a:spcPts val="40"/>
              </a:spcBef>
            </a:pPr>
            <a:endParaRPr sz="95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sz="1000" b="0" dirty="0">
                <a:solidFill>
                  <a:srgbClr val="343B3C"/>
                </a:solidFill>
                <a:latin typeface="Calibri Light"/>
                <a:cs typeface="Calibri Light"/>
              </a:rPr>
              <a:t>AXA</a:t>
            </a:r>
            <a:r>
              <a:rPr sz="1000" b="0" spc="6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6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65" dirty="0">
                <a:solidFill>
                  <a:srgbClr val="343B3C"/>
                </a:solidFill>
                <a:latin typeface="Calibri Light"/>
                <a:cs typeface="Calibri Light"/>
              </a:rPr>
              <a:t> </a:t>
            </a:r>
            <a:r>
              <a:rPr sz="1000" b="0" dirty="0">
                <a:solidFill>
                  <a:srgbClr val="343B3C"/>
                </a:solidFill>
                <a:latin typeface="Calibri Light"/>
                <a:cs typeface="Calibri Light"/>
              </a:rPr>
              <a:t>PARIS,</a:t>
            </a:r>
            <a:r>
              <a:rPr sz="1000" b="0" spc="60" dirty="0">
                <a:solidFill>
                  <a:srgbClr val="343B3C"/>
                </a:solidFill>
                <a:latin typeface="Calibri Light"/>
                <a:cs typeface="Calibri Light"/>
              </a:rPr>
              <a:t> </a:t>
            </a:r>
            <a:r>
              <a:rPr sz="1000" b="0" dirty="0">
                <a:solidFill>
                  <a:srgbClr val="343B3C"/>
                </a:solidFill>
                <a:latin typeface="Calibri Light"/>
                <a:cs typeface="Calibri Light"/>
              </a:rPr>
              <a:t>a</a:t>
            </a:r>
            <a:r>
              <a:rPr sz="1000" b="0" spc="6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65" dirty="0">
                <a:solidFill>
                  <a:srgbClr val="343B3C"/>
                </a:solidFill>
                <a:latin typeface="Calibri Light"/>
                <a:cs typeface="Calibri Light"/>
              </a:rPr>
              <a:t> </a:t>
            </a:r>
            <a:r>
              <a:rPr sz="1000" b="0" dirty="0">
                <a:solidFill>
                  <a:srgbClr val="343B3C"/>
                </a:solidFill>
                <a:latin typeface="Calibri Light"/>
                <a:cs typeface="Calibri Light"/>
              </a:rPr>
              <a:t>incorporated</a:t>
            </a:r>
            <a:r>
              <a:rPr sz="1000" b="0" spc="60" dirty="0">
                <a:solidFill>
                  <a:srgbClr val="343B3C"/>
                </a:solidFill>
                <a:latin typeface="Calibri Light"/>
                <a:cs typeface="Calibri Light"/>
              </a:rPr>
              <a:t> </a:t>
            </a:r>
            <a:r>
              <a:rPr sz="1000" b="0" dirty="0">
                <a:solidFill>
                  <a:srgbClr val="343B3C"/>
                </a:solidFill>
                <a:latin typeface="Calibri Light"/>
                <a:cs typeface="Calibri Light"/>
              </a:rPr>
              <a:t>under</a:t>
            </a:r>
            <a:r>
              <a:rPr sz="1000" b="0" spc="55" dirty="0">
                <a:solidFill>
                  <a:srgbClr val="343B3C"/>
                </a:solidFill>
                <a:latin typeface="Calibri Light"/>
                <a:cs typeface="Calibri Light"/>
              </a:rPr>
              <a:t> </a:t>
            </a:r>
            <a:r>
              <a:rPr sz="1000" b="0" dirty="0">
                <a:solidFill>
                  <a:srgbClr val="343B3C"/>
                </a:solidFill>
                <a:latin typeface="Calibri Light"/>
                <a:cs typeface="Calibri Light"/>
              </a:rPr>
              <a:t>the</a:t>
            </a:r>
            <a:r>
              <a:rPr sz="1000" b="0" spc="60" dirty="0">
                <a:solidFill>
                  <a:srgbClr val="343B3C"/>
                </a:solidFill>
                <a:latin typeface="Calibri Light"/>
                <a:cs typeface="Calibri Light"/>
              </a:rPr>
              <a:t> </a:t>
            </a:r>
            <a:r>
              <a:rPr sz="1000" b="0" dirty="0">
                <a:solidFill>
                  <a:srgbClr val="343B3C"/>
                </a:solidFill>
                <a:latin typeface="Calibri Light"/>
                <a:cs typeface="Calibri Light"/>
              </a:rPr>
              <a:t>laws</a:t>
            </a:r>
            <a:r>
              <a:rPr sz="1000" b="0" spc="60" dirty="0">
                <a:solidFill>
                  <a:srgbClr val="343B3C"/>
                </a:solidFill>
                <a:latin typeface="Calibri Light"/>
                <a:cs typeface="Calibri Light"/>
              </a:rPr>
              <a:t> </a:t>
            </a:r>
            <a:r>
              <a:rPr sz="1000" b="0" dirty="0">
                <a:solidFill>
                  <a:srgbClr val="343B3C"/>
                </a:solidFill>
                <a:latin typeface="Calibri Light"/>
                <a:cs typeface="Calibri Light"/>
              </a:rPr>
              <a:t>of</a:t>
            </a:r>
            <a:r>
              <a:rPr sz="1000" b="0" spc="60" dirty="0">
                <a:solidFill>
                  <a:srgbClr val="343B3C"/>
                </a:solidFill>
                <a:latin typeface="Calibri Light"/>
                <a:cs typeface="Calibri Light"/>
              </a:rPr>
              <a:t> </a:t>
            </a:r>
            <a:r>
              <a:rPr sz="1000" b="0" dirty="0">
                <a:solidFill>
                  <a:srgbClr val="343B3C"/>
                </a:solidFill>
                <a:latin typeface="Calibri Light"/>
                <a:cs typeface="Calibri Light"/>
              </a:rPr>
              <a:t>France,</a:t>
            </a:r>
            <a:r>
              <a:rPr sz="1000" b="0" spc="65" dirty="0">
                <a:solidFill>
                  <a:srgbClr val="343B3C"/>
                </a:solidFill>
                <a:latin typeface="Calibri Light"/>
                <a:cs typeface="Calibri Light"/>
              </a:rPr>
              <a:t> </a:t>
            </a:r>
            <a:r>
              <a:rPr sz="1000" b="0" dirty="0">
                <a:solidFill>
                  <a:srgbClr val="343B3C"/>
                </a:solidFill>
                <a:latin typeface="Calibri Light"/>
                <a:cs typeface="Calibri Light"/>
              </a:rPr>
              <a:t>having</a:t>
            </a:r>
            <a:r>
              <a:rPr sz="1000" b="0" spc="55" dirty="0">
                <a:solidFill>
                  <a:srgbClr val="343B3C"/>
                </a:solidFill>
                <a:latin typeface="Calibri Light"/>
                <a:cs typeface="Calibri Light"/>
              </a:rPr>
              <a:t> </a:t>
            </a:r>
            <a:r>
              <a:rPr sz="1000" b="0" dirty="0">
                <a:solidFill>
                  <a:srgbClr val="343B3C"/>
                </a:solidFill>
                <a:latin typeface="Calibri Light"/>
                <a:cs typeface="Calibri Light"/>
              </a:rPr>
              <a:t>its</a:t>
            </a:r>
            <a:r>
              <a:rPr sz="1000" b="0" spc="5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65" dirty="0">
                <a:solidFill>
                  <a:srgbClr val="343B3C"/>
                </a:solidFill>
                <a:latin typeface="Calibri Light"/>
                <a:cs typeface="Calibri Light"/>
              </a:rPr>
              <a:t> </a:t>
            </a:r>
            <a:r>
              <a:rPr sz="1000" b="0" dirty="0">
                <a:solidFill>
                  <a:srgbClr val="343B3C"/>
                </a:solidFill>
                <a:latin typeface="Calibri Light"/>
                <a:cs typeface="Calibri Light"/>
              </a:rPr>
              <a:t>office</a:t>
            </a:r>
            <a:r>
              <a:rPr sz="1000" b="0" spc="60" dirty="0">
                <a:solidFill>
                  <a:srgbClr val="343B3C"/>
                </a:solidFill>
                <a:latin typeface="Calibri Light"/>
                <a:cs typeface="Calibri Light"/>
              </a:rPr>
              <a:t> </a:t>
            </a:r>
            <a:r>
              <a:rPr sz="1000" b="0" dirty="0">
                <a:solidFill>
                  <a:srgbClr val="343B3C"/>
                </a:solidFill>
                <a:latin typeface="Calibri Light"/>
                <a:cs typeface="Calibri Light"/>
              </a:rPr>
              <a:t>located</a:t>
            </a:r>
            <a:r>
              <a:rPr sz="1000" b="0" spc="60" dirty="0">
                <a:solidFill>
                  <a:srgbClr val="343B3C"/>
                </a:solidFill>
                <a:latin typeface="Calibri Light"/>
                <a:cs typeface="Calibri Light"/>
              </a:rPr>
              <a:t> </a:t>
            </a:r>
            <a:r>
              <a:rPr sz="1000" b="0" dirty="0">
                <a:solidFill>
                  <a:srgbClr val="343B3C"/>
                </a:solidFill>
                <a:latin typeface="Calibri Light"/>
                <a:cs typeface="Calibri Light"/>
              </a:rPr>
              <a:t>at</a:t>
            </a:r>
            <a:r>
              <a:rPr sz="1000" b="0" spc="60" dirty="0">
                <a:solidFill>
                  <a:srgbClr val="343B3C"/>
                </a:solidFill>
                <a:latin typeface="Calibri Light"/>
                <a:cs typeface="Calibri Light"/>
              </a:rPr>
              <a:t> </a:t>
            </a:r>
            <a:r>
              <a:rPr sz="1000" b="0" spc="-20" dirty="0">
                <a:solidFill>
                  <a:srgbClr val="343B3C"/>
                </a:solidFill>
                <a:latin typeface="Calibri Light"/>
                <a:cs typeface="Calibri Light"/>
              </a:rPr>
              <a:t>Tour </a:t>
            </a:r>
            <a:r>
              <a:rPr sz="1000" b="0" dirty="0">
                <a:solidFill>
                  <a:srgbClr val="343B3C"/>
                </a:solidFill>
                <a:latin typeface="Calibri Light"/>
                <a:cs typeface="Calibri Light"/>
              </a:rPr>
              <a:t>Majunga,</a:t>
            </a:r>
            <a:r>
              <a:rPr sz="1000" b="0" spc="-15" dirty="0">
                <a:solidFill>
                  <a:srgbClr val="343B3C"/>
                </a:solidFill>
                <a:latin typeface="Calibri Light"/>
                <a:cs typeface="Calibri Light"/>
              </a:rPr>
              <a:t> </a:t>
            </a:r>
            <a:r>
              <a:rPr sz="1000" b="0" dirty="0">
                <a:solidFill>
                  <a:srgbClr val="343B3C"/>
                </a:solidFill>
                <a:latin typeface="Calibri Light"/>
                <a:cs typeface="Calibri Light"/>
              </a:rPr>
              <a:t>6,</a:t>
            </a:r>
            <a:r>
              <a:rPr sz="1000" b="0" spc="-15" dirty="0">
                <a:solidFill>
                  <a:srgbClr val="343B3C"/>
                </a:solidFill>
                <a:latin typeface="Calibri Light"/>
                <a:cs typeface="Calibri Light"/>
              </a:rPr>
              <a:t> </a:t>
            </a:r>
            <a:r>
              <a:rPr sz="1000" b="0" dirty="0">
                <a:solidFill>
                  <a:srgbClr val="343B3C"/>
                </a:solidFill>
                <a:latin typeface="Calibri Light"/>
                <a:cs typeface="Calibri Light"/>
              </a:rPr>
              <a:t>Place</a:t>
            </a:r>
            <a:r>
              <a:rPr sz="1000" b="0" spc="-15" dirty="0">
                <a:solidFill>
                  <a:srgbClr val="343B3C"/>
                </a:solidFill>
                <a:latin typeface="Calibri Light"/>
                <a:cs typeface="Calibri Light"/>
              </a:rPr>
              <a:t> </a:t>
            </a:r>
            <a:r>
              <a:rPr sz="1000" b="0" dirty="0">
                <a:solidFill>
                  <a:srgbClr val="343B3C"/>
                </a:solidFill>
                <a:latin typeface="Calibri Light"/>
                <a:cs typeface="Calibri Light"/>
              </a:rPr>
              <a:t>de</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Pyramide</a:t>
            </a:r>
            <a:r>
              <a:rPr sz="1000" b="0" spc="-15" dirty="0">
                <a:solidFill>
                  <a:srgbClr val="343B3C"/>
                </a:solidFill>
                <a:latin typeface="Calibri Light"/>
                <a:cs typeface="Calibri Light"/>
              </a:rPr>
              <a:t> </a:t>
            </a:r>
            <a:r>
              <a:rPr sz="1000" b="0" dirty="0">
                <a:solidFill>
                  <a:srgbClr val="343B3C"/>
                </a:solidFill>
                <a:latin typeface="Calibri Light"/>
                <a:cs typeface="Calibri Light"/>
              </a:rPr>
              <a:t>92908</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Défense</a:t>
            </a:r>
            <a:r>
              <a:rPr sz="1000" b="0" spc="-10" dirty="0">
                <a:solidFill>
                  <a:srgbClr val="343B3C"/>
                </a:solidFill>
                <a:latin typeface="Calibri Light"/>
                <a:cs typeface="Calibri Light"/>
              </a:rPr>
              <a:t> </a:t>
            </a:r>
            <a:r>
              <a:rPr sz="1000" b="0" dirty="0">
                <a:solidFill>
                  <a:srgbClr val="343B3C"/>
                </a:solidFill>
                <a:latin typeface="Calibri Light"/>
                <a:cs typeface="Calibri Light"/>
              </a:rPr>
              <a:t>cedex</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France,</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Nanterre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Trade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Companies</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a:t>
            </a:r>
            <a:r>
              <a:rPr sz="1000" b="0" spc="-10" dirty="0">
                <a:solidFill>
                  <a:srgbClr val="343B3C"/>
                </a:solidFill>
                <a:latin typeface="Calibri Light"/>
                <a:cs typeface="Calibri Light"/>
              </a:rPr>
              <a:t> under </a:t>
            </a:r>
            <a:r>
              <a:rPr sz="1000" b="0" dirty="0">
                <a:solidFill>
                  <a:srgbClr val="343B3C"/>
                </a:solidFill>
                <a:latin typeface="Calibri Light"/>
                <a:cs typeface="Calibri Light"/>
              </a:rPr>
              <a:t>number</a:t>
            </a:r>
            <a:r>
              <a:rPr sz="1000" b="0" spc="-10" dirty="0">
                <a:solidFill>
                  <a:srgbClr val="343B3C"/>
                </a:solidFill>
                <a:latin typeface="Calibri Light"/>
                <a:cs typeface="Calibri Light"/>
              </a:rPr>
              <a:t> </a:t>
            </a:r>
            <a:r>
              <a:rPr sz="1000" b="0" dirty="0">
                <a:solidFill>
                  <a:srgbClr val="343B3C"/>
                </a:solidFill>
                <a:latin typeface="Calibri Light"/>
                <a:cs typeface="Calibri Light"/>
              </a:rPr>
              <a:t>353</a:t>
            </a:r>
            <a:r>
              <a:rPr sz="1000" b="0" spc="-5" dirty="0">
                <a:solidFill>
                  <a:srgbClr val="343B3C"/>
                </a:solidFill>
                <a:latin typeface="Calibri Light"/>
                <a:cs typeface="Calibri Light"/>
              </a:rPr>
              <a:t> </a:t>
            </a:r>
            <a:r>
              <a:rPr sz="1000" b="0" dirty="0">
                <a:solidFill>
                  <a:srgbClr val="343B3C"/>
                </a:solidFill>
                <a:latin typeface="Calibri Light"/>
                <a:cs typeface="Calibri Light"/>
              </a:rPr>
              <a:t>534</a:t>
            </a:r>
            <a:r>
              <a:rPr sz="1000" b="0" spc="-5" dirty="0">
                <a:solidFill>
                  <a:srgbClr val="343B3C"/>
                </a:solidFill>
                <a:latin typeface="Calibri Light"/>
                <a:cs typeface="Calibri Light"/>
              </a:rPr>
              <a:t> </a:t>
            </a:r>
            <a:r>
              <a:rPr sz="1000" b="0" dirty="0">
                <a:solidFill>
                  <a:srgbClr val="343B3C"/>
                </a:solidFill>
                <a:latin typeface="Calibri Light"/>
                <a:cs typeface="Calibri Light"/>
              </a:rPr>
              <a:t>506,</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Portfolio </a:t>
            </a:r>
            <a:r>
              <a:rPr sz="1000" b="0" dirty="0">
                <a:solidFill>
                  <a:srgbClr val="343B3C"/>
                </a:solidFill>
                <a:latin typeface="Calibri Light"/>
                <a:cs typeface="Calibri Light"/>
              </a:rPr>
              <a:t>Management</a:t>
            </a:r>
            <a:r>
              <a:rPr sz="1000" b="0" spc="-10" dirty="0">
                <a:solidFill>
                  <a:srgbClr val="343B3C"/>
                </a:solidFill>
                <a:latin typeface="Calibri Light"/>
                <a:cs typeface="Calibri Light"/>
              </a:rPr>
              <a:t> Company,</a:t>
            </a:r>
            <a:r>
              <a:rPr sz="1000" b="0" spc="-5" dirty="0">
                <a:solidFill>
                  <a:srgbClr val="343B3C"/>
                </a:solidFill>
                <a:latin typeface="Calibri Light"/>
                <a:cs typeface="Calibri Light"/>
              </a:rPr>
              <a:t> </a:t>
            </a:r>
            <a:r>
              <a:rPr sz="1000" b="0" dirty="0">
                <a:solidFill>
                  <a:srgbClr val="343B3C"/>
                </a:solidFill>
                <a:latin typeface="Calibri Light"/>
                <a:cs typeface="Calibri Light"/>
              </a:rPr>
              <a:t>holder</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AMF</a:t>
            </a:r>
            <a:r>
              <a:rPr sz="1000" b="0" spc="-5" dirty="0">
                <a:solidFill>
                  <a:srgbClr val="343B3C"/>
                </a:solidFill>
                <a:latin typeface="Calibri Light"/>
                <a:cs typeface="Calibri Light"/>
              </a:rPr>
              <a:t> </a:t>
            </a:r>
            <a:r>
              <a:rPr sz="1000" b="0" dirty="0">
                <a:solidFill>
                  <a:srgbClr val="343B3C"/>
                </a:solidFill>
                <a:latin typeface="Calibri Light"/>
                <a:cs typeface="Calibri Light"/>
              </a:rPr>
              <a:t>Approval</a:t>
            </a:r>
            <a:r>
              <a:rPr sz="1000" b="0" spc="-5" dirty="0">
                <a:solidFill>
                  <a:srgbClr val="343B3C"/>
                </a:solidFill>
                <a:latin typeface="Calibri Light"/>
                <a:cs typeface="Calibri Light"/>
              </a:rPr>
              <a:t> </a:t>
            </a:r>
            <a:r>
              <a:rPr sz="1000" b="0" dirty="0">
                <a:solidFill>
                  <a:srgbClr val="343B3C"/>
                </a:solidFill>
                <a:latin typeface="Calibri Light"/>
                <a:cs typeface="Calibri Light"/>
              </a:rPr>
              <a:t>no.</a:t>
            </a:r>
            <a:r>
              <a:rPr sz="1000" b="0" spc="-10" dirty="0">
                <a:solidFill>
                  <a:srgbClr val="343B3C"/>
                </a:solidFill>
                <a:latin typeface="Calibri Light"/>
                <a:cs typeface="Calibri Light"/>
              </a:rPr>
              <a:t> </a:t>
            </a:r>
            <a:r>
              <a:rPr sz="1000" b="0" dirty="0">
                <a:solidFill>
                  <a:srgbClr val="343B3C"/>
                </a:solidFill>
                <a:latin typeface="Calibri Light"/>
                <a:cs typeface="Calibri Light"/>
              </a:rPr>
              <a:t>GP</a:t>
            </a:r>
            <a:r>
              <a:rPr sz="1000" b="0" spc="-5" dirty="0">
                <a:solidFill>
                  <a:srgbClr val="343B3C"/>
                </a:solidFill>
                <a:latin typeface="Calibri Light"/>
                <a:cs typeface="Calibri Light"/>
              </a:rPr>
              <a:t> </a:t>
            </a:r>
            <a:r>
              <a:rPr sz="1000" b="0" dirty="0">
                <a:solidFill>
                  <a:srgbClr val="343B3C"/>
                </a:solidFill>
                <a:latin typeface="Calibri Light"/>
                <a:cs typeface="Calibri Light"/>
              </a:rPr>
              <a:t>92-08,</a:t>
            </a:r>
            <a:r>
              <a:rPr sz="1000" b="0" spc="-5" dirty="0">
                <a:solidFill>
                  <a:srgbClr val="343B3C"/>
                </a:solidFill>
                <a:latin typeface="Calibri Light"/>
                <a:cs typeface="Calibri Light"/>
              </a:rPr>
              <a:t> </a:t>
            </a:r>
            <a:r>
              <a:rPr sz="1000" b="0" dirty="0">
                <a:solidFill>
                  <a:srgbClr val="343B3C"/>
                </a:solidFill>
                <a:latin typeface="Calibri Light"/>
                <a:cs typeface="Calibri Light"/>
              </a:rPr>
              <a:t>issued</a:t>
            </a:r>
            <a:r>
              <a:rPr sz="1000" b="0" spc="-5" dirty="0">
                <a:solidFill>
                  <a:srgbClr val="343B3C"/>
                </a:solidFill>
                <a:latin typeface="Calibri Light"/>
                <a:cs typeface="Calibri Light"/>
              </a:rPr>
              <a:t> </a:t>
            </a:r>
            <a:r>
              <a:rPr sz="1000" b="0" dirty="0">
                <a:solidFill>
                  <a:srgbClr val="343B3C"/>
                </a:solidFill>
                <a:latin typeface="Calibri Light"/>
                <a:cs typeface="Calibri Light"/>
              </a:rPr>
              <a:t>on</a:t>
            </a:r>
            <a:r>
              <a:rPr sz="1000" b="0" spc="-5" dirty="0">
                <a:solidFill>
                  <a:srgbClr val="343B3C"/>
                </a:solidFill>
                <a:latin typeface="Calibri Light"/>
                <a:cs typeface="Calibri Light"/>
              </a:rPr>
              <a:t> </a:t>
            </a:r>
            <a:r>
              <a:rPr sz="1000" b="0" dirty="0">
                <a:solidFill>
                  <a:srgbClr val="343B3C"/>
                </a:solidFill>
                <a:latin typeface="Calibri Light"/>
                <a:cs typeface="Calibri Light"/>
              </a:rPr>
              <a:t>7</a:t>
            </a:r>
            <a:r>
              <a:rPr sz="1000" b="0" spc="-5" dirty="0">
                <a:solidFill>
                  <a:srgbClr val="343B3C"/>
                </a:solidFill>
                <a:latin typeface="Calibri Light"/>
                <a:cs typeface="Calibri Light"/>
              </a:rPr>
              <a:t> </a:t>
            </a:r>
            <a:r>
              <a:rPr sz="1000" b="0" dirty="0">
                <a:solidFill>
                  <a:srgbClr val="343B3C"/>
                </a:solidFill>
                <a:latin typeface="Calibri Light"/>
                <a:cs typeface="Calibri Light"/>
              </a:rPr>
              <a:t>April</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1992.</a:t>
            </a:r>
            <a:endParaRPr sz="1000">
              <a:latin typeface="Calibri Light"/>
              <a:cs typeface="Calibri Light"/>
            </a:endParaRPr>
          </a:p>
          <a:p>
            <a:pPr>
              <a:lnSpc>
                <a:spcPct val="100000"/>
              </a:lnSpc>
              <a:spcBef>
                <a:spcPts val="35"/>
              </a:spcBef>
            </a:pPr>
            <a:endParaRPr sz="100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sz="1300">
              <a:latin typeface="Calibri"/>
              <a:cs typeface="Calibri"/>
            </a:endParaRPr>
          </a:p>
        </p:txBody>
      </p:sp>
      <p:sp>
        <p:nvSpPr>
          <p:cNvPr id="3" name="object 3"/>
          <p:cNvSpPr txBox="1"/>
          <p:nvPr/>
        </p:nvSpPr>
        <p:spPr>
          <a:xfrm>
            <a:off x="167245" y="8553372"/>
            <a:ext cx="1637030" cy="787400"/>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Paris </a:t>
            </a:r>
            <a:r>
              <a:rPr sz="1000" b="0" dirty="0">
                <a:solidFill>
                  <a:srgbClr val="343B3C"/>
                </a:solidFill>
                <a:latin typeface="Calibri Light"/>
                <a:cs typeface="Calibri Light"/>
              </a:rPr>
              <a:t>François</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Touati </a:t>
            </a:r>
            <a:r>
              <a:rPr sz="1000" b="0" spc="-10" dirty="0">
                <a:solidFill>
                  <a:srgbClr val="343B3C"/>
                </a:solidFill>
                <a:latin typeface="Calibri Light"/>
                <a:cs typeface="Calibri Light"/>
                <a:hlinkClick r:id="rId4"/>
              </a:rPr>
              <a:t>Francois.touati@axa-im.com</a:t>
            </a:r>
            <a:endParaRPr sz="1000">
              <a:latin typeface="Calibri Light"/>
              <a:cs typeface="Calibri Light"/>
            </a:endParaRPr>
          </a:p>
          <a:p>
            <a:pPr marL="12700">
              <a:lnSpc>
                <a:spcPct val="100000"/>
              </a:lnSpc>
            </a:pPr>
            <a:r>
              <a:rPr sz="1000" b="0" dirty="0">
                <a:solidFill>
                  <a:srgbClr val="343B3C"/>
                </a:solidFill>
                <a:latin typeface="Calibri Light"/>
                <a:cs typeface="Calibri Light"/>
              </a:rPr>
              <a:t>+33 (0) 1 44 45 80 </a:t>
            </a:r>
            <a:r>
              <a:rPr sz="1000" b="0" spc="-25" dirty="0">
                <a:solidFill>
                  <a:srgbClr val="343B3C"/>
                </a:solidFill>
                <a:latin typeface="Calibri Light"/>
                <a:cs typeface="Calibri Light"/>
              </a:rPr>
              <a:t>22</a:t>
            </a:r>
            <a:endParaRPr sz="1000">
              <a:latin typeface="Calibri Light"/>
              <a:cs typeface="Calibri Light"/>
            </a:endParaRPr>
          </a:p>
        </p:txBody>
      </p:sp>
      <p:sp>
        <p:nvSpPr>
          <p:cNvPr id="4" name="object 4"/>
          <p:cNvSpPr txBox="1"/>
          <p:nvPr/>
        </p:nvSpPr>
        <p:spPr>
          <a:xfrm>
            <a:off x="4576159" y="9222473"/>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sz="1000" b="0" dirty="0">
                <a:solidFill>
                  <a:srgbClr val="343B3C"/>
                </a:solidFill>
                <a:latin typeface="Calibri Light"/>
                <a:cs typeface="Calibri Light"/>
              </a:rPr>
              <a:t>BNP</a:t>
            </a:r>
            <a:r>
              <a:rPr sz="1000" b="0" spc="-20" dirty="0">
                <a:solidFill>
                  <a:srgbClr val="343B3C"/>
                </a:solidFill>
                <a:latin typeface="Calibri Light"/>
                <a:cs typeface="Calibri Light"/>
              </a:rPr>
              <a:t> </a:t>
            </a:r>
            <a:r>
              <a:rPr sz="1000" b="0" dirty="0">
                <a:solidFill>
                  <a:srgbClr val="343B3C"/>
                </a:solidFill>
                <a:latin typeface="Calibri Light"/>
                <a:cs typeface="Calibri Light"/>
              </a:rPr>
              <a:t>Paribas</a:t>
            </a:r>
            <a:r>
              <a:rPr sz="1000" b="0" spc="-20" dirty="0">
                <a:solidFill>
                  <a:srgbClr val="343B3C"/>
                </a:solidFill>
                <a:latin typeface="Calibri Light"/>
                <a:cs typeface="Calibri Light"/>
              </a:rPr>
              <a:t> </a:t>
            </a:r>
            <a:r>
              <a:rPr sz="1000" b="0" dirty="0">
                <a:solidFill>
                  <a:srgbClr val="343B3C"/>
                </a:solidFill>
                <a:latin typeface="Calibri Light"/>
                <a:cs typeface="Calibri Light"/>
              </a:rPr>
              <a:t>S.A,</a:t>
            </a:r>
            <a:r>
              <a:rPr sz="1000" b="0" spc="-15" dirty="0">
                <a:solidFill>
                  <a:srgbClr val="343B3C"/>
                </a:solidFill>
                <a:latin typeface="Calibri Light"/>
                <a:cs typeface="Calibri Light"/>
              </a:rPr>
              <a:t> </a:t>
            </a:r>
            <a:r>
              <a:rPr sz="1000" b="0" dirty="0">
                <a:solidFill>
                  <a:srgbClr val="343B3C"/>
                </a:solidFill>
                <a:latin typeface="Calibri Light"/>
                <a:cs typeface="Calibri Light"/>
              </a:rPr>
              <a:t>Guernsey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5"/>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853</a:t>
            </a:r>
            <a:endParaRPr sz="1000" dirty="0">
              <a:latin typeface="Calibri Light"/>
              <a:cs typeface="Calibri Light"/>
            </a:endParaRPr>
          </a:p>
        </p:txBody>
      </p:sp>
      <p:pic>
        <p:nvPicPr>
          <p:cNvPr id="5" name="object 5"/>
          <p:cNvPicPr/>
          <p:nvPr/>
        </p:nvPicPr>
        <p:blipFill>
          <a:blip r:embed="rId6" cstate="print"/>
          <a:stretch>
            <a:fillRect/>
          </a:stretch>
        </p:blipFill>
        <p:spPr>
          <a:xfrm>
            <a:off x="6966001" y="181054"/>
            <a:ext cx="413994" cy="406113"/>
          </a:xfrm>
          <a:prstGeom prst="rect">
            <a:avLst/>
          </a:prstGeom>
        </p:spPr>
      </p:pic>
      <p:grpSp>
        <p:nvGrpSpPr>
          <p:cNvPr id="6" name="object 6"/>
          <p:cNvGrpSpPr/>
          <p:nvPr/>
        </p:nvGrpSpPr>
        <p:grpSpPr>
          <a:xfrm>
            <a:off x="179993" y="180003"/>
            <a:ext cx="401955" cy="401955"/>
            <a:chOff x="179993" y="180003"/>
            <a:chExt cx="401955" cy="401955"/>
          </a:xfrm>
        </p:grpSpPr>
        <p:sp>
          <p:nvSpPr>
            <p:cNvPr id="7" name="object 7"/>
            <p:cNvSpPr/>
            <p:nvPr/>
          </p:nvSpPr>
          <p:spPr>
            <a:xfrm>
              <a:off x="179997" y="180009"/>
              <a:ext cx="401955" cy="401955"/>
            </a:xfrm>
            <a:custGeom>
              <a:avLst/>
              <a:gdLst/>
              <a:ahLst/>
              <a:cxnLst/>
              <a:rect l="l" t="t" r="r" b="b"/>
              <a:pathLst>
                <a:path w="401955" h="401955">
                  <a:moveTo>
                    <a:pt x="401396" y="0"/>
                  </a:moveTo>
                  <a:lnTo>
                    <a:pt x="0" y="0"/>
                  </a:lnTo>
                  <a:lnTo>
                    <a:pt x="0" y="401396"/>
                  </a:lnTo>
                  <a:lnTo>
                    <a:pt x="401396" y="401396"/>
                  </a:lnTo>
                  <a:lnTo>
                    <a:pt x="401396" y="0"/>
                  </a:lnTo>
                  <a:close/>
                </a:path>
              </a:pathLst>
            </a:custGeom>
            <a:solidFill>
              <a:srgbClr val="27387A"/>
            </a:solidFill>
          </p:spPr>
          <p:txBody>
            <a:bodyPr wrap="square" lIns="0" tIns="0" rIns="0" bIns="0" rtlCol="0"/>
            <a:lstStyle/>
            <a:p>
              <a:endParaRPr/>
            </a:p>
          </p:txBody>
        </p:sp>
        <p:sp>
          <p:nvSpPr>
            <p:cNvPr id="8" name="object 8"/>
            <p:cNvSpPr/>
            <p:nvPr/>
          </p:nvSpPr>
          <p:spPr>
            <a:xfrm>
              <a:off x="405696" y="180003"/>
              <a:ext cx="175895" cy="198755"/>
            </a:xfrm>
            <a:custGeom>
              <a:avLst/>
              <a:gdLst/>
              <a:ahLst/>
              <a:cxnLst/>
              <a:rect l="l" t="t" r="r" b="b"/>
              <a:pathLst>
                <a:path w="175895" h="198754">
                  <a:moveTo>
                    <a:pt x="175704" y="0"/>
                  </a:moveTo>
                  <a:lnTo>
                    <a:pt x="153162" y="0"/>
                  </a:lnTo>
                  <a:lnTo>
                    <a:pt x="0" y="198234"/>
                  </a:lnTo>
                  <a:lnTo>
                    <a:pt x="23050" y="198234"/>
                  </a:lnTo>
                  <a:lnTo>
                    <a:pt x="175704" y="0"/>
                  </a:lnTo>
                  <a:close/>
                </a:path>
              </a:pathLst>
            </a:custGeom>
            <a:solidFill>
              <a:srgbClr val="EF393A"/>
            </a:solidFill>
          </p:spPr>
          <p:txBody>
            <a:bodyPr wrap="square" lIns="0" tIns="0" rIns="0" bIns="0" rtlCol="0"/>
            <a:lstStyle/>
            <a:p>
              <a:endParaRPr/>
            </a:p>
          </p:txBody>
        </p:sp>
        <p:sp>
          <p:nvSpPr>
            <p:cNvPr id="9" name="object 9"/>
            <p:cNvSpPr/>
            <p:nvPr/>
          </p:nvSpPr>
          <p:spPr>
            <a:xfrm>
              <a:off x="179993" y="391980"/>
              <a:ext cx="334010" cy="149860"/>
            </a:xfrm>
            <a:custGeom>
              <a:avLst/>
              <a:gdLst/>
              <a:ahLst/>
              <a:cxnLst/>
              <a:rect l="l" t="t" r="r" b="b"/>
              <a:pathLst>
                <a:path w="334009" h="149859">
                  <a:moveTo>
                    <a:pt x="132791" y="0"/>
                  </a:moveTo>
                  <a:lnTo>
                    <a:pt x="101930" y="0"/>
                  </a:lnTo>
                  <a:lnTo>
                    <a:pt x="95948" y="13030"/>
                  </a:lnTo>
                  <a:lnTo>
                    <a:pt x="91795" y="19062"/>
                  </a:lnTo>
                  <a:lnTo>
                    <a:pt x="87424" y="25023"/>
                  </a:lnTo>
                  <a:lnTo>
                    <a:pt x="77917" y="37720"/>
                  </a:lnTo>
                  <a:lnTo>
                    <a:pt x="64824" y="55001"/>
                  </a:lnTo>
                  <a:lnTo>
                    <a:pt x="47864" y="77114"/>
                  </a:lnTo>
                  <a:lnTo>
                    <a:pt x="32333" y="97479"/>
                  </a:lnTo>
                  <a:lnTo>
                    <a:pt x="16706" y="117467"/>
                  </a:lnTo>
                  <a:lnTo>
                    <a:pt x="5311" y="131758"/>
                  </a:lnTo>
                  <a:lnTo>
                    <a:pt x="711" y="137350"/>
                  </a:lnTo>
                  <a:lnTo>
                    <a:pt x="355" y="137680"/>
                  </a:lnTo>
                  <a:lnTo>
                    <a:pt x="0" y="138023"/>
                  </a:lnTo>
                  <a:lnTo>
                    <a:pt x="0" y="149288"/>
                  </a:lnTo>
                  <a:lnTo>
                    <a:pt x="17703" y="149288"/>
                  </a:lnTo>
                  <a:lnTo>
                    <a:pt x="17932" y="147739"/>
                  </a:lnTo>
                  <a:lnTo>
                    <a:pt x="27838" y="133502"/>
                  </a:lnTo>
                  <a:lnTo>
                    <a:pt x="29197" y="132143"/>
                  </a:lnTo>
                  <a:lnTo>
                    <a:pt x="30506" y="130644"/>
                  </a:lnTo>
                  <a:lnTo>
                    <a:pt x="34626" y="125344"/>
                  </a:lnTo>
                  <a:lnTo>
                    <a:pt x="64554" y="86055"/>
                  </a:lnTo>
                  <a:lnTo>
                    <a:pt x="310463" y="86055"/>
                  </a:lnTo>
                  <a:lnTo>
                    <a:pt x="308395" y="79794"/>
                  </a:lnTo>
                  <a:lnTo>
                    <a:pt x="154673" y="79794"/>
                  </a:lnTo>
                  <a:lnTo>
                    <a:pt x="151120" y="68605"/>
                  </a:lnTo>
                  <a:lnTo>
                    <a:pt x="78511" y="68605"/>
                  </a:lnTo>
                  <a:lnTo>
                    <a:pt x="82533" y="63644"/>
                  </a:lnTo>
                  <a:lnTo>
                    <a:pt x="91703" y="52038"/>
                  </a:lnTo>
                  <a:lnTo>
                    <a:pt x="101678" y="38698"/>
                  </a:lnTo>
                  <a:lnTo>
                    <a:pt x="108115" y="28536"/>
                  </a:lnTo>
                  <a:lnTo>
                    <a:pt x="108585" y="27508"/>
                  </a:lnTo>
                  <a:lnTo>
                    <a:pt x="138496" y="27508"/>
                  </a:lnTo>
                  <a:lnTo>
                    <a:pt x="133743" y="11988"/>
                  </a:lnTo>
                  <a:lnTo>
                    <a:pt x="132791" y="0"/>
                  </a:lnTo>
                  <a:close/>
                </a:path>
                <a:path w="334009" h="149859">
                  <a:moveTo>
                    <a:pt x="218795" y="86055"/>
                  </a:moveTo>
                  <a:lnTo>
                    <a:pt x="124231" y="86055"/>
                  </a:lnTo>
                  <a:lnTo>
                    <a:pt x="131216" y="110236"/>
                  </a:lnTo>
                  <a:lnTo>
                    <a:pt x="121920" y="122302"/>
                  </a:lnTo>
                  <a:lnTo>
                    <a:pt x="114542" y="131758"/>
                  </a:lnTo>
                  <a:lnTo>
                    <a:pt x="108868" y="138785"/>
                  </a:lnTo>
                  <a:lnTo>
                    <a:pt x="106323" y="141757"/>
                  </a:lnTo>
                  <a:lnTo>
                    <a:pt x="98412" y="149288"/>
                  </a:lnTo>
                  <a:lnTo>
                    <a:pt x="126479" y="149288"/>
                  </a:lnTo>
                  <a:lnTo>
                    <a:pt x="127444" y="146964"/>
                  </a:lnTo>
                  <a:lnTo>
                    <a:pt x="131953" y="138607"/>
                  </a:lnTo>
                  <a:lnTo>
                    <a:pt x="139890" y="128968"/>
                  </a:lnTo>
                  <a:lnTo>
                    <a:pt x="218790" y="128968"/>
                  </a:lnTo>
                  <a:lnTo>
                    <a:pt x="216551" y="121970"/>
                  </a:lnTo>
                  <a:lnTo>
                    <a:pt x="168478" y="121970"/>
                  </a:lnTo>
                  <a:lnTo>
                    <a:pt x="161607" y="100711"/>
                  </a:lnTo>
                  <a:lnTo>
                    <a:pt x="172275" y="86880"/>
                  </a:lnTo>
                  <a:lnTo>
                    <a:pt x="218213" y="86880"/>
                  </a:lnTo>
                  <a:lnTo>
                    <a:pt x="218795" y="86055"/>
                  </a:lnTo>
                  <a:close/>
                </a:path>
                <a:path w="334009" h="149859">
                  <a:moveTo>
                    <a:pt x="218790" y="128968"/>
                  </a:moveTo>
                  <a:lnTo>
                    <a:pt x="139890" y="128968"/>
                  </a:lnTo>
                  <a:lnTo>
                    <a:pt x="143370" y="139763"/>
                  </a:lnTo>
                  <a:lnTo>
                    <a:pt x="143663" y="141757"/>
                  </a:lnTo>
                  <a:lnTo>
                    <a:pt x="144945" y="149288"/>
                  </a:lnTo>
                  <a:lnTo>
                    <a:pt x="173316" y="149288"/>
                  </a:lnTo>
                  <a:lnTo>
                    <a:pt x="174421" y="146964"/>
                  </a:lnTo>
                  <a:lnTo>
                    <a:pt x="178828" y="138785"/>
                  </a:lnTo>
                  <a:lnTo>
                    <a:pt x="187045" y="129768"/>
                  </a:lnTo>
                  <a:lnTo>
                    <a:pt x="219046" y="129768"/>
                  </a:lnTo>
                  <a:lnTo>
                    <a:pt x="218790" y="128968"/>
                  </a:lnTo>
                  <a:close/>
                </a:path>
                <a:path w="334009" h="149859">
                  <a:moveTo>
                    <a:pt x="219046" y="129768"/>
                  </a:moveTo>
                  <a:lnTo>
                    <a:pt x="187045" y="129768"/>
                  </a:lnTo>
                  <a:lnTo>
                    <a:pt x="190207" y="139763"/>
                  </a:lnTo>
                  <a:lnTo>
                    <a:pt x="190501" y="141757"/>
                  </a:lnTo>
                  <a:lnTo>
                    <a:pt x="191782" y="149288"/>
                  </a:lnTo>
                  <a:lnTo>
                    <a:pt x="228053" y="149288"/>
                  </a:lnTo>
                  <a:lnTo>
                    <a:pt x="222631" y="139877"/>
                  </a:lnTo>
                  <a:lnTo>
                    <a:pt x="221399" y="136740"/>
                  </a:lnTo>
                  <a:lnTo>
                    <a:pt x="220817" y="135179"/>
                  </a:lnTo>
                  <a:lnTo>
                    <a:pt x="219046" y="129768"/>
                  </a:lnTo>
                  <a:close/>
                </a:path>
                <a:path w="334009" h="149859">
                  <a:moveTo>
                    <a:pt x="310463" y="86055"/>
                  </a:moveTo>
                  <a:lnTo>
                    <a:pt x="278917" y="86055"/>
                  </a:lnTo>
                  <a:lnTo>
                    <a:pt x="285965" y="108805"/>
                  </a:lnTo>
                  <a:lnTo>
                    <a:pt x="291154" y="125676"/>
                  </a:lnTo>
                  <a:lnTo>
                    <a:pt x="294233" y="135928"/>
                  </a:lnTo>
                  <a:lnTo>
                    <a:pt x="295837" y="141592"/>
                  </a:lnTo>
                  <a:lnTo>
                    <a:pt x="295923" y="143852"/>
                  </a:lnTo>
                  <a:lnTo>
                    <a:pt x="296024" y="149288"/>
                  </a:lnTo>
                  <a:lnTo>
                    <a:pt x="333870" y="149288"/>
                  </a:lnTo>
                  <a:lnTo>
                    <a:pt x="328249" y="138785"/>
                  </a:lnTo>
                  <a:lnTo>
                    <a:pt x="327718" y="137350"/>
                  </a:lnTo>
                  <a:lnTo>
                    <a:pt x="320652" y="117467"/>
                  </a:lnTo>
                  <a:lnTo>
                    <a:pt x="313105" y="94051"/>
                  </a:lnTo>
                  <a:lnTo>
                    <a:pt x="310463" y="86055"/>
                  </a:lnTo>
                  <a:close/>
                </a:path>
                <a:path w="334009" h="149859">
                  <a:moveTo>
                    <a:pt x="218213" y="86880"/>
                  </a:moveTo>
                  <a:lnTo>
                    <a:pt x="172275" y="86880"/>
                  </a:lnTo>
                  <a:lnTo>
                    <a:pt x="178485" y="105727"/>
                  </a:lnTo>
                  <a:lnTo>
                    <a:pt x="179514" y="106819"/>
                  </a:lnTo>
                  <a:lnTo>
                    <a:pt x="168478" y="121970"/>
                  </a:lnTo>
                  <a:lnTo>
                    <a:pt x="216551" y="121970"/>
                  </a:lnTo>
                  <a:lnTo>
                    <a:pt x="209346" y="99453"/>
                  </a:lnTo>
                  <a:lnTo>
                    <a:pt x="218213" y="86880"/>
                  </a:lnTo>
                  <a:close/>
                </a:path>
                <a:path w="334009" h="149859">
                  <a:moveTo>
                    <a:pt x="177812" y="0"/>
                  </a:moveTo>
                  <a:lnTo>
                    <a:pt x="141795" y="0"/>
                  </a:lnTo>
                  <a:lnTo>
                    <a:pt x="143141" y="1536"/>
                  </a:lnTo>
                  <a:lnTo>
                    <a:pt x="147360" y="11988"/>
                  </a:lnTo>
                  <a:lnTo>
                    <a:pt x="165061" y="66509"/>
                  </a:lnTo>
                  <a:lnTo>
                    <a:pt x="154673" y="79794"/>
                  </a:lnTo>
                  <a:lnTo>
                    <a:pt x="308395" y="79794"/>
                  </a:lnTo>
                  <a:lnTo>
                    <a:pt x="307510" y="77114"/>
                  </a:lnTo>
                  <a:lnTo>
                    <a:pt x="201917" y="77114"/>
                  </a:lnTo>
                  <a:lnTo>
                    <a:pt x="201917" y="76974"/>
                  </a:lnTo>
                  <a:lnTo>
                    <a:pt x="201295" y="74714"/>
                  </a:lnTo>
                  <a:lnTo>
                    <a:pt x="199867" y="69737"/>
                  </a:lnTo>
                  <a:lnTo>
                    <a:pt x="197180" y="60591"/>
                  </a:lnTo>
                  <a:lnTo>
                    <a:pt x="211670" y="42176"/>
                  </a:lnTo>
                  <a:lnTo>
                    <a:pt x="188188" y="42176"/>
                  </a:lnTo>
                  <a:lnTo>
                    <a:pt x="184091" y="27508"/>
                  </a:lnTo>
                  <a:lnTo>
                    <a:pt x="181046" y="16753"/>
                  </a:lnTo>
                  <a:lnTo>
                    <a:pt x="178993" y="9791"/>
                  </a:lnTo>
                  <a:lnTo>
                    <a:pt x="177586" y="5448"/>
                  </a:lnTo>
                  <a:lnTo>
                    <a:pt x="177600" y="4013"/>
                  </a:lnTo>
                  <a:lnTo>
                    <a:pt x="177812" y="0"/>
                  </a:lnTo>
                  <a:close/>
                </a:path>
                <a:path w="334009" h="149859">
                  <a:moveTo>
                    <a:pt x="286804" y="0"/>
                  </a:moveTo>
                  <a:lnTo>
                    <a:pt x="257517" y="0"/>
                  </a:lnTo>
                  <a:lnTo>
                    <a:pt x="255955" y="4178"/>
                  </a:lnTo>
                  <a:lnTo>
                    <a:pt x="253276" y="8013"/>
                  </a:lnTo>
                  <a:lnTo>
                    <a:pt x="229865" y="40727"/>
                  </a:lnTo>
                  <a:lnTo>
                    <a:pt x="203822" y="74714"/>
                  </a:lnTo>
                  <a:lnTo>
                    <a:pt x="201917" y="77114"/>
                  </a:lnTo>
                  <a:lnTo>
                    <a:pt x="307510" y="77114"/>
                  </a:lnTo>
                  <a:lnTo>
                    <a:pt x="306717" y="74714"/>
                  </a:lnTo>
                  <a:lnTo>
                    <a:pt x="304956" y="68605"/>
                  </a:lnTo>
                  <a:lnTo>
                    <a:pt x="232536" y="68605"/>
                  </a:lnTo>
                  <a:lnTo>
                    <a:pt x="262153" y="28536"/>
                  </a:lnTo>
                  <a:lnTo>
                    <a:pt x="262623" y="27508"/>
                  </a:lnTo>
                  <a:lnTo>
                    <a:pt x="293104" y="27508"/>
                  </a:lnTo>
                  <a:lnTo>
                    <a:pt x="288391" y="11163"/>
                  </a:lnTo>
                  <a:lnTo>
                    <a:pt x="287489" y="8737"/>
                  </a:lnTo>
                  <a:lnTo>
                    <a:pt x="286804" y="0"/>
                  </a:lnTo>
                  <a:close/>
                </a:path>
                <a:path w="334009" h="149859">
                  <a:moveTo>
                    <a:pt x="138496" y="27508"/>
                  </a:moveTo>
                  <a:lnTo>
                    <a:pt x="108585" y="27508"/>
                  </a:lnTo>
                  <a:lnTo>
                    <a:pt x="108686" y="29464"/>
                  </a:lnTo>
                  <a:lnTo>
                    <a:pt x="108394" y="34988"/>
                  </a:lnTo>
                  <a:lnTo>
                    <a:pt x="118592" y="68605"/>
                  </a:lnTo>
                  <a:lnTo>
                    <a:pt x="151120" y="68605"/>
                  </a:lnTo>
                  <a:lnTo>
                    <a:pt x="144792" y="48064"/>
                  </a:lnTo>
                  <a:lnTo>
                    <a:pt x="138496" y="27508"/>
                  </a:lnTo>
                  <a:close/>
                </a:path>
                <a:path w="334009" h="149859">
                  <a:moveTo>
                    <a:pt x="293104" y="27508"/>
                  </a:moveTo>
                  <a:lnTo>
                    <a:pt x="262623" y="27508"/>
                  </a:lnTo>
                  <a:lnTo>
                    <a:pt x="262699" y="29464"/>
                  </a:lnTo>
                  <a:lnTo>
                    <a:pt x="262420" y="34988"/>
                  </a:lnTo>
                  <a:lnTo>
                    <a:pt x="264399" y="42768"/>
                  </a:lnTo>
                  <a:lnTo>
                    <a:pt x="265649" y="46985"/>
                  </a:lnTo>
                  <a:lnTo>
                    <a:pt x="268207" y="55001"/>
                  </a:lnTo>
                  <a:lnTo>
                    <a:pt x="272618" y="68605"/>
                  </a:lnTo>
                  <a:lnTo>
                    <a:pt x="304956" y="68605"/>
                  </a:lnTo>
                  <a:lnTo>
                    <a:pt x="293104" y="27508"/>
                  </a:lnTo>
                  <a:close/>
                </a:path>
                <a:path w="334009" h="149859">
                  <a:moveTo>
                    <a:pt x="247243" y="0"/>
                  </a:moveTo>
                  <a:lnTo>
                    <a:pt x="217220" y="0"/>
                  </a:lnTo>
                  <a:lnTo>
                    <a:pt x="216890" y="5448"/>
                  </a:lnTo>
                  <a:lnTo>
                    <a:pt x="214198" y="9156"/>
                  </a:lnTo>
                  <a:lnTo>
                    <a:pt x="212984" y="10915"/>
                  </a:lnTo>
                  <a:lnTo>
                    <a:pt x="209870" y="14941"/>
                  </a:lnTo>
                  <a:lnTo>
                    <a:pt x="188188" y="42176"/>
                  </a:lnTo>
                  <a:lnTo>
                    <a:pt x="211670" y="42176"/>
                  </a:lnTo>
                  <a:lnTo>
                    <a:pt x="241757" y="4013"/>
                  </a:lnTo>
                  <a:lnTo>
                    <a:pt x="247243" y="0"/>
                  </a:lnTo>
                  <a:close/>
                </a:path>
              </a:pathLst>
            </a:custGeom>
            <a:solidFill>
              <a:srgbClr val="FFFFFF"/>
            </a:solidFill>
          </p:spPr>
          <p:txBody>
            <a:bodyPr wrap="square" lIns="0" tIns="0" rIns="0" bIns="0" rtlCol="0"/>
            <a:lstStyle/>
            <a:p>
              <a:endParaRPr/>
            </a:p>
          </p:txBody>
        </p:sp>
      </p:grpSp>
      <p:pic>
        <p:nvPicPr>
          <p:cNvPr id="10" name="object 10"/>
          <p:cNvPicPr/>
          <p:nvPr/>
        </p:nvPicPr>
        <p:blipFill>
          <a:blip r:embed="rId7" cstate="print"/>
          <a:stretch>
            <a:fillRect/>
          </a:stretch>
        </p:blipFill>
        <p:spPr>
          <a:xfrm>
            <a:off x="661652" y="212458"/>
            <a:ext cx="990761" cy="368936"/>
          </a:xfrm>
          <a:prstGeom prst="rect">
            <a:avLst/>
          </a:prstGeom>
        </p:spPr>
      </p:pic>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8" cstate="print"/>
            <a:stretch>
              <a:fillRect/>
            </a:stretch>
          </p:blipFill>
          <p:spPr>
            <a:xfrm>
              <a:off x="6464465" y="757174"/>
              <a:ext cx="1095527" cy="718832"/>
            </a:xfrm>
            <a:prstGeom prst="rect">
              <a:avLst/>
            </a:prstGeom>
          </p:spPr>
        </p:pic>
      </p:grpSp>
      <p:sp>
        <p:nvSpPr>
          <p:cNvPr id="14" name="object 14"/>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pic>
        <p:nvPicPr>
          <p:cNvPr id="16" name="Picture 15">
            <a:extLst>
              <a:ext uri="{FF2B5EF4-FFF2-40B4-BE49-F238E27FC236}">
                <a16:creationId xmlns:a16="http://schemas.microsoft.com/office/drawing/2014/main" id="{110E050A-C9B9-BD30-F875-50197BD44E39}"/>
              </a:ext>
            </a:extLst>
          </p:cNvPr>
          <p:cNvPicPr>
            <a:picLocks noChangeAspect="1"/>
          </p:cNvPicPr>
          <p:nvPr>
            <p:custDataLst>
              <p:tags r:id="rId1"/>
            </p:custDataLst>
          </p:nvPr>
        </p:nvPicPr>
        <p:blipFill>
          <a:blip r:embed="rId9"/>
          <a:stretch>
            <a:fillRect/>
          </a:stretch>
        </p:blipFill>
        <p:spPr>
          <a:xfrm>
            <a:off x="3844731" y="10409784"/>
            <a:ext cx="3514725" cy="102012"/>
          </a:xfrm>
          <a:prstGeom prst="rect">
            <a:avLst/>
          </a:prstGeom>
        </p:spPr>
      </p:pic>
      <p:pic>
        <p:nvPicPr>
          <p:cNvPr id="17" name="Picture 16">
            <a:extLst>
              <a:ext uri="{FF2B5EF4-FFF2-40B4-BE49-F238E27FC236}">
                <a16:creationId xmlns:a16="http://schemas.microsoft.com/office/drawing/2014/main" id="{CABACB4B-C778-22C6-265D-3AE5E97A8FD0}"/>
              </a:ext>
            </a:extLst>
          </p:cNvPr>
          <p:cNvPicPr>
            <a:picLocks noChangeAspect="1"/>
          </p:cNvPicPr>
          <p:nvPr>
            <p:custDataLst>
              <p:tags r:id="rId2"/>
            </p:custDataLst>
          </p:nvPr>
        </p:nvPicPr>
        <p:blipFill>
          <a:blip r:embed="rId10"/>
          <a:stretch>
            <a:fillRect/>
          </a:stretch>
        </p:blipFill>
        <p:spPr>
          <a:xfrm>
            <a:off x="1921696" y="1173143"/>
            <a:ext cx="2619375" cy="208985"/>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AppendixLayout&gt;&#10;      &lt;DesignName /&gt;&#10;      &lt;LayoutName /&gt;&#10;    &lt;/AppendixLayout&gt;&#10;    &lt;TitleSliLayout&gt;&#10;      &lt;DesignName&gt;Office Theme&lt;/DesignName&gt;&#10;      &lt;LayoutName&gt;Title Slide&lt;/LayoutName&gt;&#10;    &lt;/TitleSliLayout&gt;&#10;  &lt;/UsedSlideLayouts&gt;&#10;  &lt;ActiveReminders&gt;&#10;    &lt;MigrationVersion&gt;6.9.27.2&lt;/MigrationVersion&gt;&#10;  &lt;/ActiveReminders&gt;&#10;  &lt;HardRefreshRequired&gt;fals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ZeroBeforeSecNum&gt;false&lt;/ZeroBeforeSecNum&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SectionDividersContainOwnSubSections xsi:nil=&quot;true&quot; /&gt;&#10;    &lt;SectionDividersContainOwnSlideTitles xsi:nil=&quot;true&quot; /&gt;&#10;    &lt;SubSectionDividersContainOwnSlideTitles xsi:nil=&quot;true&quot; /&gt;&#10;    &lt;TOCSlidesContainSubsectionTitles xsi:nil=&quot;true&quot; /&gt;&#10;    &lt;TOCSlidesContainSlideTitles xsi:nil=&quot;true&quot; /&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 name="UPSLIDEFOOTNOTEOPTIONS" val="{&#10;  &quot;Multiline&quot;: false,&#10;  &quot;Numbering&quot;: 1,&#10;  &quot;SuperscriptFormat&quot;: 0&#10;}"/>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LAST UPDATE DATE" val="485618066.406319"/>
  <p:tag name="IMPORTID" val="7295610419.690563"/>
  <p:tag name="WBLAST" val="G:\SIM1\SFD\Deals\Volta\Reports - CoGestion\Monthly Reporting\Generation PPT\Volta - Monthly Report maquette.xlsm"/>
  <p:tag name="USER NAME" val="COSTAA"/>
  <p:tag name="IMPORTID2" val="_4327"/>
  <p:tag name="TYPE" val="1"/>
  <p:tag name="SOURCENAME" val="Data as of 30 Apr 2025"/>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4:26.406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09:57:22.105Z&quot;,&#10;    &quot;PictureAppearance&quot;: 2,&#10;    &quot;PreserveInitialVisibility&quot;: false,&#10;    &quot;PreserveWidth&quot;: true,&#10;    &quot;ResizeBeforeExport&quot;: false&#10;  },&#10;  &quot;Initial&quot;: null&#10;}"/>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LAST UPDATE DATE" val="485618076.523806"/>
  <p:tag name="IMPORTID" val="7874295452902.308287"/>
  <p:tag name="WBLAST" val="G:\SIM1\SFD\Deals\Volta\Reports - CoGestion\Monthly Reporting\Generation PPT\Volta - Monthly Report maquette.xlsm"/>
  <p:tag name="USER NAME" val="COSTAA"/>
  <p:tag name="TYPE" val="1"/>
  <p:tag name="SOURCENAME" val="Virgin Media Secured Finance PLC"/>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4:36.524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09:57:34.206Z&quot;,&#10;    &quot;PictureAppearance&quot;: 2,&#10;    &quot;PreserveInitialVisibility&quot;: false,&#10;    &quot;PreserveWidth&quot;: true,&#10;    &quot;ResizeBeforeExport&quot;: false&#10;  },&#10;  &quot;Initial&quot;: null&#10;}"/>
</p:tagLst>
</file>

<file path=ppt/tags/tag31.xml><?xml version="1.0" encoding="utf-8"?>
<p:tagLst xmlns:a="http://schemas.openxmlformats.org/drawingml/2006/main" xmlns:r="http://schemas.openxmlformats.org/officeDocument/2006/relationships" xmlns:p="http://schemas.openxmlformats.org/presentationml/2006/main">
  <p:tag name="LAST UPDATE DATE" val="485618078.847614"/>
  <p:tag name="IMPORTID" val="5056293884579.772403"/>
  <p:tag name="WBLAST" val="G:\SIM1\SFD\Deals\Volta\Reports - CoGestion\Monthly Reporting\Generation PPT\Volta - Monthly Report maquette.xlsm"/>
  <p:tag name="USER NAME" val="COSTAA"/>
  <p:tag name="TYPE" val="2"/>
  <p:tag name="SOURCENAME" val="As a % of Gross Assets Value (Chart 10)"/>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4:38.848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09:57:36.732Z&quot;,&#10;    &quot;PictureAppearance&quot;: 2,&#10;    &quot;PreserveInitialVisibility&quot;: false,&#10;    &quot;PreserveWidth&quot;: true,&#10;    &quot;ResizeBeforeExport&quot;: false&#10;  },&#10;  &quot;Initial&quot;: null&#10;}"/>
</p:tagLst>
</file>

<file path=ppt/tags/tag32.xml><?xml version="1.0" encoding="utf-8"?>
<p:tagLst xmlns:a="http://schemas.openxmlformats.org/drawingml/2006/main" xmlns:r="http://schemas.openxmlformats.org/officeDocument/2006/relationships" xmlns:p="http://schemas.openxmlformats.org/presentationml/2006/main">
  <p:tag name="LAST UPDATE DATE" val="485618080.728658"/>
  <p:tag name="IMPORTID" val="3554293884976.770615"/>
  <p:tag name="WBLAST" val="G:\SIM1\SFD\Deals\Volta\Reports - CoGestion\Monthly Reporting\Generation PPT\Volta - Monthly Report maquette.xlsm"/>
  <p:tag name="USER NAME" val="COSTAA"/>
  <p:tag name="TYPE" val="2"/>
  <p:tag name="SOURCENAME" val="Chart 4"/>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4:40.729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09:57:37.475Z&quot;,&#10;    &quot;PictureAppearance&quot;: 2,&#10;    &quot;PreserveInitialVisibility&quot;: false,&#10;    &quot;PreserveWidth&quot;: true,&#10;    &quot;ResizeBeforeExport&quot;: false&#10;  },&#10;  &quot;Initial&quot;: null&#10;}"/>
</p:tagLst>
</file>

<file path=ppt/tags/tag33.xml><?xml version="1.0" encoding="utf-8"?>
<p:tagLst xmlns:a="http://schemas.openxmlformats.org/drawingml/2006/main" xmlns:r="http://schemas.openxmlformats.org/officeDocument/2006/relationships" xmlns:p="http://schemas.openxmlformats.org/presentationml/2006/main">
  <p:tag name="LAST UPDATE DATE" val="485618082.447486"/>
  <p:tag name="IMPORTID" val="6074293884382.987656"/>
  <p:tag name="WBLAST" val="G:\SIM1\SFD\Deals\Volta\Reports - CoGestion\Monthly Reporting\Generation PPT\Volta - Monthly Report maquette.xlsm"/>
  <p:tag name="USER NAME" val="COSTAA"/>
  <p:tag name="TYPE" val="1"/>
  <p:tag name="SOURCENAME" val="Returns"/>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4:42.447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09:57:38.072Z&quot;,&#10;    &quot;PictureAppearance&quot;: 2,&#10;    &quot;PreserveInitialVisibility&quot;: false,&#10;    &quot;PreserveWidth&quot;: true,&#10;    &quot;ResizeBeforeExport&quot;: false&#10;  },&#10;  &quot;Initial&quot;: null&#10;}"/>
</p:tagLst>
</file>

<file path=ppt/tags/tag34.xml><?xml version="1.0" encoding="utf-8"?>
<p:tagLst xmlns:a="http://schemas.openxmlformats.org/drawingml/2006/main" xmlns:r="http://schemas.openxmlformats.org/officeDocument/2006/relationships" xmlns:p="http://schemas.openxmlformats.org/presentationml/2006/main">
  <p:tag name="LAST UPDATE DATE" val="485618084.8678"/>
  <p:tag name="IMPORTID" val="808293884841.599409"/>
  <p:tag name="WBLAST" val="G:\SIM1\SFD\Deals\Volta\Reports - CoGestion\Monthly Reporting\Generation PPT\Volta - Monthly Report maquette.xlsm"/>
  <p:tag name="USER NAME" val="COSTAA"/>
  <p:tag name="TYPE" val="2"/>
  <p:tag name="SOURCENAME" val="Cumulative Total Return (Gross Dividends) (Chart 1)"/>
  <p:tag name="SHEETID" val="HP"/>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05-22T12:54:44.868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05-22T09:57:39.036Z&quot;,&#10;    &quot;PictureAppearance&quot;: 2,&#10;    &quot;PreserveInitialVisibility&quot;: false,&#10;    &quot;PreserveWidth&quot;: true,&#10;    &quot;ResizeBeforeExport&quot;: false&#10;  },&#10;  &quot;Initial&quot;: null&#10;}"/>
</p:tagLst>
</file>

<file path=ppt/tags/tag35.xml><?xml version="1.0" encoding="utf-8"?>
<p:tagLst xmlns:a="http://schemas.openxmlformats.org/drawingml/2006/main" xmlns:r="http://schemas.openxmlformats.org/officeDocument/2006/relationships" xmlns:p="http://schemas.openxmlformats.org/presentationml/2006/main">
  <p:tag name="LAST UPDATE DATE" val="485618106.787493"/>
  <p:tag name="IMPORTID" val="5792434727884.263983"/>
  <p:tag name="WBLAST" val="G:\SIM1\SFD\Deals\Volta\Reports - CoGestion\Monthly Reporting\Generation PPT\Volta - Monthly Report maquette.xlsm"/>
  <p:tag name="USER NAME" val="COSTAA"/>
  <p:tag name="TYPE" val="1"/>
  <p:tag name="SOURCENAME" val="Source: AXA IM, as of April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06.787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09:57:51.372Z&quot;,&#10;    &quot;PictureAppearance&quot;: 2,&#10;    &quot;PreserveInitialVisibility&quot;: false,&#10;    &quot;PreserveWidth&quot;: true,&#10;    &quot;ResizeBeforeExport&quot;: false&#10;  },&#10;  &quot;Initial&quot;: null&#10;}"/>
</p:tagLst>
</file>

<file path=ppt/tags/tag36.xml><?xml version="1.0" encoding="utf-8"?>
<p:tagLst xmlns:a="http://schemas.openxmlformats.org/drawingml/2006/main" xmlns:r="http://schemas.openxmlformats.org/officeDocument/2006/relationships" xmlns:p="http://schemas.openxmlformats.org/presentationml/2006/main">
  <p:tag name="LAST UPDATE DATE" val="485618108.877908"/>
  <p:tag name="IMPORTID" val="157293903243.751489"/>
  <p:tag name="WBLAST" val="G:\SIM1\SFD\Deals\Volta\Reports - CoGestion\Monthly Reporting\Generation PPT\Volta - Monthly Report maquette.xlsm"/>
  <p:tag name="USER NAME" val="COSTAA"/>
  <p:tag name="TYPE" val="1"/>
  <p:tag name="SOURCENAME" val="Source: Intex, Bloomberg, AXA IM Paris as of April 2025 – un..."/>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08.878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09:57:52.265Z&quot;,&#10;    &quot;PictureAppearance&quot;: 2,&#10;    &quot;PreserveInitialVisibility&quot;: false,&#10;    &quot;PreserveWidth&quot;: true,&#10;    &quot;ResizeBeforeExport&quot;: false&#10;  },&#10;  &quot;Initial&quot;: null&#10;}"/>
</p:tagLst>
</file>

<file path=ppt/tags/tag37.xml><?xml version="1.0" encoding="utf-8"?>
<p:tagLst xmlns:a="http://schemas.openxmlformats.org/drawingml/2006/main" xmlns:r="http://schemas.openxmlformats.org/officeDocument/2006/relationships" xmlns:p="http://schemas.openxmlformats.org/presentationml/2006/main">
  <p:tag name="LAST UPDATE DATE" val="485618110.850192"/>
  <p:tag name="IMPORTID" val="6448293903313.922707"/>
  <p:tag name="WBLAST" val="G:\SIM1\SFD\Deals\Volta\Reports - CoGestion\Monthly Reporting\Generation PPT\Volta - Monthly Report maquette.xlsm"/>
  <p:tag name="USER NAME" val="COSTAA"/>
  <p:tag name="TYPE" val="1"/>
  <p:tag name="SOURCENAME" val="Source: Bloomberg, as of April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10.85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09:57:53.059Z&quot;,&#10;    &quot;PictureAppearance&quot;: 2,&#10;    &quot;PreserveInitialVisibility&quot;: false,&#10;    &quot;PreserveWidth&quot;: true,&#10;    &quot;ResizeBeforeExport&quot;: false&#10;  },&#10;  &quot;Initial&quot;: null&#10;}"/>
</p:tagLst>
</file>

<file path=ppt/tags/tag38.xml><?xml version="1.0" encoding="utf-8"?>
<p:tagLst xmlns:a="http://schemas.openxmlformats.org/drawingml/2006/main" xmlns:r="http://schemas.openxmlformats.org/officeDocument/2006/relationships" xmlns:p="http://schemas.openxmlformats.org/presentationml/2006/main">
  <p:tag name="LAST UPDATE DATE" val="485618112.806062"/>
  <p:tag name="IMPORTID" val="5792434727884.263983"/>
  <p:tag name="WBLAST" val="G:\SIM1\SFD\Deals\Volta\Reports - CoGestion\Monthly Reporting\Generation PPT\Volta - Monthly Report maquette.xlsm"/>
  <p:tag name="USER NAME" val="COSTAA"/>
  <p:tag name="TYPE" val="1"/>
  <p:tag name="SOURCENAME" val="Source: AXA IM, as of April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12.806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09:57:53.807Z&quot;,&#10;    &quot;PictureAppearance&quot;: 2,&#10;    &quot;PreserveInitialVisibility&quot;: false,&#10;    &quot;PreserveWidth&quot;: true,&#10;    &quot;ResizeBeforeExport&quot;: false&#10;  },&#10;  &quot;Initial&quot;: null&#10;}"/>
</p:tagLst>
</file>

<file path=ppt/tags/tag39.xml><?xml version="1.0" encoding="utf-8"?>
<p:tagLst xmlns:a="http://schemas.openxmlformats.org/drawingml/2006/main" xmlns:r="http://schemas.openxmlformats.org/officeDocument/2006/relationships" xmlns:p="http://schemas.openxmlformats.org/presentationml/2006/main">
  <p:tag name="LAST UPDATE DATE" val="485618114.729913"/>
  <p:tag name="IMPORTID" val="1515293902138.850389"/>
  <p:tag name="WBLAST" val="G:\SIM1\SFD\Deals\Volta\Reports - CoGestion\Monthly Reporting\Generation PPT\Volta - Monthly Report maquette.xlsm"/>
  <p:tag name="USER NAME" val="COSTAA"/>
  <p:tag name="TYPE" val="1"/>
  <p:tag name="SOURCENAME" val="MONTHLY REPORT  VOLTA FINANCE LIMITED  - April 2025 ⯀ 1"/>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14.73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09:57:54.553Z&quot;,&#10;    &quot;PictureAppearance&quot;: 2,&#10;    &quot;PreserveInitialVisibility&quot;: false,&#10;    &quot;PreserveWidth&quot;: true,&#10;    &quot;ResizeBeforeExport&quot;: false&#10;  },&#10;  &quot;Initial&quot;: null&#10;}"/>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485618117.532846"/>
  <p:tag name="IMPORTID" val="1412434729975.040733"/>
  <p:tag name="WBLAST" val="G:\SIM1\SFD\Deals\Volta\Reports - CoGestion\Monthly Reporting\Generation PPT\Volta - Monthly Report maquette.xlsm"/>
  <p:tag name="USER NAME" val="COSTAA"/>
  <p:tag name="IMPORTID2" val="_6258"/>
  <p:tag name="TYPE" val="1"/>
  <p:tag name="SOURCENAME" val="9.1%"/>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5:17.533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09:57:55.345Z&quot;,&#10;    &quot;PictureAppearance&quot;: 2,&#10;    &quot;PreserveInitialVisibility&quot;: false,&#10;    &quot;PreserveWidth&quot;: true,&#10;    &quot;ResizeBeforeExport&quot;: false&#10;  },&#10;  &quot;Initial&quot;: null&#10;}"/>
</p:tagLst>
</file>

<file path=ppt/tags/tag41.xml><?xml version="1.0" encoding="utf-8"?>
<p:tagLst xmlns:a="http://schemas.openxmlformats.org/drawingml/2006/main" xmlns:r="http://schemas.openxmlformats.org/officeDocument/2006/relationships" xmlns:p="http://schemas.openxmlformats.org/presentationml/2006/main">
  <p:tag name="LAST UPDATE DATE" val="485618120.109601"/>
  <p:tag name="IMPORTID" val="1029296059623.539103"/>
  <p:tag name="WBLAST" val="G:\SIM1\SFD\Deals\Volta\Reports - CoGestion\Monthly Reporting\Generation PPT\Volta - Monthly Report maquette.xlsm"/>
  <p:tag name="USER NAME" val="COSTAA"/>
  <p:tag name="TYPE" val="1"/>
  <p:tag name="SOURCENAME" val="€262.9m "/>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5:20.11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09:57:56.241Z&quot;,&#10;    &quot;PictureAppearance&quot;: 2,&#10;    &quot;PreserveInitialVisibility&quot;: false,&#10;    &quot;PreserveWidth&quot;: true,&#10;    &quot;ResizeBeforeExport&quot;: false&#10;  },&#10;  &quot;Initial&quot;: null&#10;}"/>
</p:tagLst>
</file>

<file path=ppt/tags/tag42.xml><?xml version="1.0" encoding="utf-8"?>
<p:tagLst xmlns:a="http://schemas.openxmlformats.org/drawingml/2006/main" xmlns:r="http://schemas.openxmlformats.org/officeDocument/2006/relationships" xmlns:p="http://schemas.openxmlformats.org/presentationml/2006/main">
  <p:tag name="LAST UPDATE DATE" val="485618122.587491"/>
  <p:tag name="IMPORTID" val="6213454689796.767222"/>
  <p:tag name="WBLAST" val="G:\SIM1\SFD\Deals\Volta\Reports - CoGestion\Monthly Reporting\Generation PPT\Volta - Monthly Report maquette.xlsm"/>
  <p:tag name="USER NAME" val="COSTAA"/>
  <p:tag name="TYPE" val="1"/>
  <p:tag name="SOURCENAME" val="Monthly Report - April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22.587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09:57:57.107Z&quot;,&#10;    &quot;PictureAppearance&quot;: 2,&#10;    &quot;PreserveInitialVisibility&quot;: false,&#10;    &quot;PreserveWidth&quot;: true,&#10;    &quot;ResizeBeforeExport&quot;: false&#10;  },&#10;  &quot;Initial&quot;: null&#10;}"/>
</p:tagLst>
</file>

<file path=ppt/tags/tag43.xml><?xml version="1.0" encoding="utf-8"?>
<p:tagLst xmlns:a="http://schemas.openxmlformats.org/drawingml/2006/main" xmlns:r="http://schemas.openxmlformats.org/officeDocument/2006/relationships" xmlns:p="http://schemas.openxmlformats.org/presentationml/2006/main">
  <p:tag name="LAST UPDATE DATE" val="485618124.630383"/>
  <p:tag name="IMPORTID" val="3739465409600.653144"/>
  <p:tag name="WBLAST" val="G:\SIM1\SFD\Deals\Volta\Reports - CoGestion\Monthly Reporting\Generation PPT\Volta - Monthly Report maquette.xlsm"/>
  <p:tag name="USER NAME" val="COSTAA"/>
  <p:tag name="TYPE" val="1"/>
  <p:tag name="SOURCENAME" val="The sum of percentages may not add up to 100.00% due to roun..."/>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24.63Z&quot;,&#10;    &quot;PictureAppearance&quot;: 2,&#10;    &quot;PreserveInitialVisibility&quot;: false,&#10;    &quot;PreserveWidth&quot;: true,&#10;    &quot;ResizeBeforeExport&quot;: false&#10;  },&#10;  &quot;Previous&quot;: {&#10;    &quot;General&quot;: {&#10;      &quot;ExcelInfo&quot;: {&#10;        &quot;Printer&quot;: &quot;Microsoft Print to PDF on Ne02:&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09:57:57.855Z&quot;,&#10;    &quot;PictureAppearance&quot;: 2,&#10;    &quot;PreserveInitialVisibility&quot;: false,&#10;    &quot;PreserveWidth&quot;: true,&#10;    &quot;ResizeBeforeExport&quot;: false&#10;  },&#10;  &quot;Initial&quot;: null&#10;}"/>
</p:tagLst>
</file>

<file path=ppt/tags/tag44.xml><?xml version="1.0" encoding="utf-8"?>
<p:tagLst xmlns:a="http://schemas.openxmlformats.org/drawingml/2006/main" xmlns:r="http://schemas.openxmlformats.org/officeDocument/2006/relationships" xmlns:p="http://schemas.openxmlformats.org/presentationml/2006/main">
  <p:tag name="LAST UPDATE DATE" val="485618126.672229"/>
  <p:tag name="IMPORTID" val="1245293894685.557976"/>
  <p:tag name="WBLAST" val="G:\SIM1\SFD\Deals\Volta\Reports - CoGestion\Monthly Reporting\Generation PPT\Volta - Monthly Report maquette.xlsm"/>
  <p:tag name="USER NAME" val="COSTAA"/>
  <p:tag name="TYPE" val="2"/>
  <p:tag name="SOURCENAME" val="Currency (Chart 11)"/>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5:26.672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Currency (Chart 11)&quot;,&#10;    &quot;DateTime&quot;: &quot;2025-04-23T09:43:08.713Z&quot;,&#10;    &quot;PictureAppearance&quot;: 2,&#10;    &quot;PreserveInitialVisibility&quot;: false,&#10;    &quot;PreserveWidth&quot;: true,&#10;    &quot;ResizeBeforeExport&quot;: null&#10;  },&#10;  &quot;Initial&quot;: null&#10;}"/>
</p:tagLst>
</file>

<file path=ppt/tags/tag45.xml><?xml version="1.0" encoding="utf-8"?>
<p:tagLst xmlns:a="http://schemas.openxmlformats.org/drawingml/2006/main" xmlns:r="http://schemas.openxmlformats.org/officeDocument/2006/relationships" xmlns:p="http://schemas.openxmlformats.org/presentationml/2006/main">
  <p:tag name="LAST UPDATE DATE" val="485618128.549881"/>
  <p:tag name="IMPORTID" val="8515293894588.081246"/>
  <p:tag name="WBLAST" val="G:\SIM1\SFD\Deals\Volta\Reports - CoGestion\Monthly Reporting\Generation PPT\Volta - Monthly Report maquette.xlsm"/>
  <p:tag name="USER NAME" val="COSTAA"/>
  <p:tag name="TYPE" val="2"/>
  <p:tag name="SOURCENAME" val="Geography (Chart 9)"/>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5:28.55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Geography (Chart 9)&quot;,&#10;    &quot;DateTime&quot;: &quot;2025-04-23T09:43:09.41Z&quot;,&#10;    &quot;PictureAppearance&quot;: 2,&#10;    &quot;PreserveInitialVisibility&quot;: false,&#10;    &quot;PreserveWidth&quot;: true,&#10;    &quot;ResizeBeforeExport&quot;: null&#10;  },&#10;  &quot;Initial&quot;: null&#10;}"/>
</p:tagLst>
</file>

<file path=ppt/tags/tag46.xml><?xml version="1.0" encoding="utf-8"?>
<p:tagLst xmlns:a="http://schemas.openxmlformats.org/drawingml/2006/main" xmlns:r="http://schemas.openxmlformats.org/officeDocument/2006/relationships" xmlns:p="http://schemas.openxmlformats.org/presentationml/2006/main">
  <p:tag name="LAST UPDATE DATE" val="485618130.403459"/>
  <p:tag name="IMPORTID" val="1217293895025.615284"/>
  <p:tag name="WBLAST" val="G:\SIM1\SFD\Deals\Volta\Reports - CoGestion\Monthly Reporting\Generation PPT\Volta - Monthly Report maquette.xlsm"/>
  <p:tag name="USER NAME" val="COSTAA"/>
  <p:tag name="TYPE" val="2"/>
  <p:tag name="SOURCENAME" val="Chart 1"/>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5:30.403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Chart 1&quot;,&#10;    &quot;DateTime&quot;: &quot;2025-04-23T09:43:09.944Z&quot;,&#10;    &quot;PictureAppearance&quot;: 2,&#10;    &quot;PreserveInitialVisibility&quot;: false,&#10;    &quot;PreserveWidth&quot;: true,&#10;    &quot;ResizeBeforeExport&quot;: null&#10;  },&#10;  &quot;Initial&quot;: null&#10;}"/>
</p:tagLst>
</file>

<file path=ppt/tags/tag47.xml><?xml version="1.0" encoding="utf-8"?>
<p:tagLst xmlns:a="http://schemas.openxmlformats.org/drawingml/2006/main" xmlns:r="http://schemas.openxmlformats.org/officeDocument/2006/relationships" xmlns:p="http://schemas.openxmlformats.org/presentationml/2006/main">
  <p:tag name="LAST UPDATE DATE" val="485618132.238997"/>
  <p:tag name="IMPORTID" val="6111293902106.322834"/>
  <p:tag name="WBLAST" val="G:\SIM1\SFD\Deals\Volta\Reports - CoGestion\Monthly Reporting\Generation PPT\Volta - Monthly Report maquette.xlsm"/>
  <p:tag name="USER NAME" val="COSTAA"/>
  <p:tag name="TYPE" val="1"/>
  <p:tag name="SOURCENAME" val="MONTHLY REPORT  VOLTA FINANCE LIMITED  - April 2025 ⯀ 2"/>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32.239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VOLTA FINANCE LIMITED  - March 2025 ⯀ 2&quot;,&#10;    &quot;DateTime&quot;: &quot;2025-04-23T09:43:10.616Z&quot;,&#10;    &quot;PictureAppearance&quot;: 2,&#10;    &quot;PreserveInitialVisibility&quot;: false,&#10;    &quot;PreserveWidth&quot;: true,&#10;    &quot;ResizeBeforeExport&quot;: null&#10;  },&#10;  &quot;Initial&quot;: null&#10;}"/>
</p:tagLst>
</file>

<file path=ppt/tags/tag48.xml><?xml version="1.0" encoding="utf-8"?>
<p:tagLst xmlns:a="http://schemas.openxmlformats.org/drawingml/2006/main" xmlns:r="http://schemas.openxmlformats.org/officeDocument/2006/relationships" xmlns:p="http://schemas.openxmlformats.org/presentationml/2006/main">
  <p:tag name="LAST UPDATE DATE" val="485618134.380688"/>
  <p:tag name="IMPORTID" val="157293903243.751489"/>
  <p:tag name="WBLAST" val="G:\SIM1\SFD\Deals\Volta\Reports - CoGestion\Monthly Reporting\Generation PPT\Volta - Monthly Report maquette.xlsm"/>
  <p:tag name="USER NAME" val="COSTAA"/>
  <p:tag name="TYPE" val="1"/>
  <p:tag name="SOURCENAME" val="Source: Intex, Bloomberg, AXA IM Paris as of April 2025 – un..."/>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34.381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Intex, Bloomberg, AXA IM Paris as of March 2025 – un...&quot;,&#10;    &quot;DateTime&quot;: &quot;2025-04-23T09:43:11.53Z&quot;,&#10;    &quot;PictureAppearance&quot;: 2,&#10;    &quot;PreserveInitialVisibility&quot;: false,&#10;    &quot;PreserveWidth&quot;: true,&#10;    &quot;ResizeBeforeExport&quot;: null&#10;  },&#10;  &quot;Initial&quot;: null&#10;}"/>
</p:tagLst>
</file>

<file path=ppt/tags/tag49.xml><?xml version="1.0" encoding="utf-8"?>
<p:tagLst xmlns:a="http://schemas.openxmlformats.org/drawingml/2006/main" xmlns:r="http://schemas.openxmlformats.org/officeDocument/2006/relationships" xmlns:p="http://schemas.openxmlformats.org/presentationml/2006/main">
  <p:tag name="LAST UPDATE DATE" val="485618136.374896"/>
  <p:tag name="IMPORTID" val="5792434727884.263983"/>
  <p:tag name="WBLAST" val="G:\SIM1\SFD\Deals\Volta\Reports - CoGestion\Monthly Reporting\Generation PPT\Volta - Monthly Report maquette.xlsm"/>
  <p:tag name="USER NAME" val="COSTAA"/>
  <p:tag name="TYPE" val="1"/>
  <p:tag name="SOURCENAME" val="Source: AXA IM, as of April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36.375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AXA IM, as of March 2025&quot;,&#10;    &quot;DateTime&quot;: &quot;2025-04-23T09:43:12.325Z&quot;,&#10;    &quot;PictureAppearance&quot;: 2,&#10;    &quot;PreserveInitialVisibility&quot;: false,&#10;    &quot;PreserveWidth&quot;: true,&#10;    &quot;ResizeBeforeExport&quot;: null&#10;  },&#10;  &quot;Initial&quot;: null&#10;}"/>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485618138.362763"/>
  <p:tag name="IMPORTID" val="9357295453433.125646"/>
  <p:tag name="WBLAST" val="G:\SIM1\SFD\Deals\Volta\Reports - CoGestion\Monthly Reporting\Generation PPT\Volta - Monthly Report maquette.xlsm"/>
  <p:tag name="USER NAME" val="COSTAA"/>
  <p:tag name="TYPE" val="1"/>
  <p:tag name="SOURCENAME" val="Market Value (€m)"/>
  <p:tag name="SHEETID" val="Report"/>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05-22T12:55:38.363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arket Value (€m)&quot;,&#10;    &quot;DateTime&quot;: &quot;2025-04-23T09:43:13.822Z&quot;,&#10;    &quot;PictureAppearance&quot;: 2,&#10;    &quot;PreserveInitialVisibility&quot;: false,&#10;    &quot;PreserveWidth&quot;: true,&#10;    &quot;ResizeBeforeExport&quot;: null&#10;  },&#10;  &quot;Initial&quot;: null&#10;}"/>
</p:tagLst>
</file>

<file path=ppt/tags/tag51.xml><?xml version="1.0" encoding="utf-8"?>
<p:tagLst xmlns:a="http://schemas.openxmlformats.org/drawingml/2006/main" xmlns:r="http://schemas.openxmlformats.org/officeDocument/2006/relationships" xmlns:p="http://schemas.openxmlformats.org/presentationml/2006/main">
  <p:tag name="LAST UPDATE DATE" val="485618141.446949"/>
  <p:tag name="IMPORTID" val="5792434727884.263983"/>
  <p:tag name="WBLAST" val="G:\SIM1\SFD\Deals\Volta\Reports - CoGestion\Monthly Reporting\Generation PPT\Volta - Monthly Report maquette.xlsm"/>
  <p:tag name="USER NAME" val="COSTAA"/>
  <p:tag name="TYPE" val="1"/>
  <p:tag name="SOURCENAME" val="Source: AXA IM, as of April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41.447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Source: AXA IM, as of March 2025&quot;,&#10;    &quot;DateTime&quot;: &quot;2025-04-23T09:43:15.021Z&quot;,&#10;    &quot;PictureAppearance&quot;: 2,&#10;    &quot;PreserveInitialVisibility&quot;: false,&#10;    &quot;PreserveWidth&quot;: true,&#10;    &quot;ResizeBeforeExport&quot;: null&#10;  },&#10;  &quot;Initial&quot;: null&#10;}"/>
</p:tagLst>
</file>

<file path=ppt/tags/tag52.xml><?xml version="1.0" encoding="utf-8"?>
<p:tagLst xmlns:a="http://schemas.openxmlformats.org/drawingml/2006/main" xmlns:r="http://schemas.openxmlformats.org/officeDocument/2006/relationships" xmlns:p="http://schemas.openxmlformats.org/presentationml/2006/main">
  <p:tag name="LAST UPDATE DATE" val="485618143.348891"/>
  <p:tag name="IMPORTID" val="6213454689796.767222"/>
  <p:tag name="WBLAST" val="G:\SIM1\SFD\Deals\Volta\Reports - CoGestion\Monthly Reporting\Generation PPT\Volta - Monthly Report maquette.xlsm"/>
  <p:tag name="USER NAME" val="COSTAA"/>
  <p:tag name="TYPE" val="1"/>
  <p:tag name="SOURCENAME" val="Monthly Report - April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43.349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 March 2025&quot;,&#10;    &quot;DateTime&quot;: &quot;2025-04-23T09:43:15.796Z&quot;,&#10;    &quot;PictureAppearance&quot;: 2,&#10;    &quot;PreserveInitialVisibility&quot;: false,&#10;    &quot;PreserveWidth&quot;: true,&#10;    &quot;ResizeBeforeExport&quot;: null&#10;  },&#10;  &quot;Initial&quot;: null&#10;}"/>
</p:tagLst>
</file>

<file path=ppt/tags/tag53.xml><?xml version="1.0" encoding="utf-8"?>
<p:tagLst xmlns:a="http://schemas.openxmlformats.org/drawingml/2006/main" xmlns:r="http://schemas.openxmlformats.org/officeDocument/2006/relationships" xmlns:p="http://schemas.openxmlformats.org/presentationml/2006/main">
  <p:tag name="LAST UPDATE DATE" val="485618145.397947"/>
  <p:tag name="IMPORTID" val="216293902057.238474"/>
  <p:tag name="WBLAST" val="G:\SIM1\SFD\Deals\Volta\Reports - CoGestion\Monthly Reporting\Generation PPT\Volta - Monthly Report maquette.xlsm"/>
  <p:tag name="USER NAME" val="COSTAA"/>
  <p:tag name="TYPE" val="1"/>
  <p:tag name="SOURCENAME" val="MONTHLY REPORT  VOLTA FINANCE LIMITED  - April 2025 ⯀ 3"/>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45.398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VOLTA FINANCE LIMITED  - March 2025 ⯀ 3&quot;,&#10;    &quot;DateTime&quot;: &quot;2025-04-23T09:43:16.61Z&quot;,&#10;    &quot;PictureAppearance&quot;: 2,&#10;    &quot;PreserveInitialVisibility&quot;: false,&#10;    &quot;PreserveWidth&quot;: true,&#10;    &quot;ResizeBeforeExport&quot;: null&#10;  },&#10;  &quot;Initial&quot;: null&#10;}"/>
</p:tagLst>
</file>

<file path=ppt/tags/tag54.xml><?xml version="1.0" encoding="utf-8"?>
<p:tagLst xmlns:a="http://schemas.openxmlformats.org/drawingml/2006/main" xmlns:r="http://schemas.openxmlformats.org/officeDocument/2006/relationships" xmlns:p="http://schemas.openxmlformats.org/presentationml/2006/main">
  <p:tag name="LAST UPDATE DATE" val="485618147.244583"/>
  <p:tag name="IMPORTID" val="6213454689796.767222"/>
  <p:tag name="WBLAST" val="G:\SIM1\SFD\Deals\Volta\Reports - CoGestion\Monthly Reporting\Generation PPT\Volta - Monthly Report maquette.xlsm"/>
  <p:tag name="USER NAME" val="COSTAA"/>
  <p:tag name="TYPE" val="1"/>
  <p:tag name="SOURCENAME" val="Monthly Report - April 2025"/>
  <p:tag name="SHEETID" val="Source"/>
  <p:tag name="PICTUREAPPEARANCE" val="xlPrinter"/>
  <p:tag name="NORESIZEONUPDATE" val="False"/>
  <p:tag name="EXPORTANDSETTINGINFO" val="{&#10;  &quot;Last&quot;: {&#10;    &quot;General&quot;: {&#10;      &quot;ExcelInfo&quot;: {&#10;        &quot;Printer&quot;: &quot;Microsoft Print to PDF on Ne02:&quot;,&#10;        &quot;ZoomLevel&quot;: &quot;112&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05-22T12:55:47.245Z&quot;,&#10;    &quot;PictureAppearance&quot;: 2,&#10;    &quot;PreserveInitialVisibility&quot;: false,&#10;    &quot;PreserveWidth&quot;: true,&#10;    &quot;ResizeBeforeExport&quot;: false&#10;  },&#10;  &quot;Previous&quot;: {&#10;    &quot;General&quot;: {&#10;      &quot;ExcelInfo&quot;: {&#10;        &quot;Printer&quot;: &quot;Microsoft Print to PDF sur Ne02:&quot;,&#10;        &quot;ZoomLevel&quot;: null&#10;      },&#10;      &quot;PrimaryDisplay&quot;: {&#10;        &quot;IsDisplay1&quot;: true,&#10;        &quot;Resolution&quot;: {&#10;          &quot;Width&quot;: 1536,&#10;          &quot;Height&quot;: 864&#10;        },&#10;        &quot;ResolutionToWorkingAreaRatio&quot;: 1.25&#10;      },&#10;      &quot;ResizeRatio&quot;: 1.0,&#10;      &quot;UndoAutoColor&quot;: false,&#10;      &quot;CustomAutoColor&quot;: false&#10;    },&#10;    &quot;UserName&quot;: &quot;LEBRIGANDB&quot;,&#10;    &quot;WorkbookName&quot;: &quot;Volta - Monthly Report maquette.xlsm&quot;,&#10;    &quot;WorksheetName&quot;: &quot;Monthly Report - March 2025&quot;,&#10;    &quot;DateTime&quot;: &quot;2025-04-23T09:43:17.423Z&quot;,&#10;    &quot;PictureAppearance&quot;: 2,&#10;    &quot;PreserveInitialVisibility&quot;: false,&#10;    &quot;PreserveWidth&quot;: true,&#10;    &quot;ResizeBeforeExport&quot;: null&#10;  },&#10;  &quot;Initial&quot;: null&#10;}"/>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697</TotalTime>
  <Words>2291</Words>
  <Application>Microsoft Office PowerPoint</Application>
  <PresentationFormat>Custom</PresentationFormat>
  <Paragraphs>104</Paragraphs>
  <Slides>3</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Calibri Light</vt:lpstr>
      <vt:lpstr>Century Gothic</vt:lpstr>
      <vt:lpstr>Garamond</vt:lpstr>
      <vt:lpstr>Times New Roman</vt:lpstr>
      <vt:lpstr>Verdana</vt:lpstr>
      <vt:lpstr>Office Theme</vt:lpstr>
      <vt:lpstr>UpSlide Table Of Content Master (do not edit)</vt:lpstr>
      <vt:lpstr>Volta Finance Ltd</vt:lpstr>
      <vt:lpstr>Volta Finance Ltd</vt:lpstr>
      <vt:lpstr>Volta Finance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COSTA Alexis</cp:lastModifiedBy>
  <cp:revision>24</cp:revision>
  <dcterms:created xsi:type="dcterms:W3CDTF">2023-09-12T09:15:16Z</dcterms:created>
  <dcterms:modified xsi:type="dcterms:W3CDTF">2025-05-23T10:41:44Z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ies>
</file>