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00" d="100"/>
          <a:sy n="100" d="100"/>
        </p:scale>
        <p:origin x="2502" y="72"/>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2" name="MSIPCMContentMarking" descr="{&quot;HashCode&quot;:-945065957,&quot;Placement&quot;:&quot;Footer&quot;,&quot;Top&quot;:759.343,&quot;Left&quot;:225.35347,&quot;SlideWidth&quot;:540,&quot;SlideHeight&quot;:780}">
            <a:extLst>
              <a:ext uri="{FF2B5EF4-FFF2-40B4-BE49-F238E27FC236}">
                <a16:creationId xmlns:a16="http://schemas.microsoft.com/office/drawing/2014/main" id="{DB4EBFD2-D2F0-D8B7-D03C-FA4EB66FAEBE}"/>
              </a:ext>
            </a:extLst>
          </p:cNvPr>
          <p:cNvSpPr txBox="1"/>
          <p:nvPr userDrawn="1"/>
        </p:nvSpPr>
        <p:spPr>
          <a:xfrm>
            <a:off x="2861989" y="9643656"/>
            <a:ext cx="1134022" cy="262344"/>
          </a:xfrm>
          <a:prstGeom prst="rect">
            <a:avLst/>
          </a:prstGeom>
        </p:spPr>
        <p:txBody>
          <a:bodyPr vert="horz" wrap="square" lIns="0" tIns="0" rIns="0" bIns="0" rtlCol="0" anchor="ctr" anchorCtr="1">
            <a:noAutofit/>
          </a:bodyPr>
          <a:lstStyle/>
          <a:p>
            <a:pPr marL="219456" indent="-219456" algn="ctr">
              <a:lnSpc>
                <a:spcPct val="90000"/>
              </a:lnSpc>
              <a:spcBef>
                <a:spcPts val="0"/>
              </a:spcBef>
              <a:spcAft>
                <a:spcPts val="0"/>
              </a:spcAft>
              <a:buClr>
                <a:srgbClr val="007BC4"/>
              </a:buClr>
              <a:buFont typeface="Wingdings 3" panose="05040102010807070707" pitchFamily="18" charset="2"/>
              <a:buChar char="}"/>
            </a:pPr>
            <a:r>
              <a:rPr lang="en-US" sz="1000">
                <a:solidFill>
                  <a:srgbClr val="000000"/>
                </a:solidFill>
                <a:latin typeface="Calibri" panose="020F0502020204030204" pitchFamily="34" charset="0"/>
              </a:rPr>
              <a:t>AXA IM - PUBLIC</a:t>
            </a:r>
            <a:endParaRPr lang="en-US" sz="1000" dirty="0" err="1">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MSIPCMContentMarking" descr="{&quot;HashCode&quot;:-945065957,&quot;Placement&quot;:&quot;Footer&quot;,&quot;Top&quot;:759.343,&quot;Left&quot;:225.35347,&quot;SlideWidth&quot;:540,&quot;SlideHeight&quot;:780}">
            <a:extLst>
              <a:ext uri="{FF2B5EF4-FFF2-40B4-BE49-F238E27FC236}">
                <a16:creationId xmlns:a16="http://schemas.microsoft.com/office/drawing/2014/main" id="{105E1CC1-90C1-DFBF-3BCC-8D8B58B66182}"/>
              </a:ext>
            </a:extLst>
          </p:cNvPr>
          <p:cNvSpPr txBox="1"/>
          <p:nvPr userDrawn="1"/>
        </p:nvSpPr>
        <p:spPr>
          <a:xfrm>
            <a:off x="2861989" y="9643656"/>
            <a:ext cx="1134022" cy="262344"/>
          </a:xfrm>
          <a:prstGeom prst="rect">
            <a:avLst/>
          </a:prstGeom>
          <a:noFill/>
        </p:spPr>
        <p:txBody>
          <a:bodyPr vert="horz" wrap="square" lIns="0" tIns="0" rIns="0" bIns="0" rtlCol="0" anchor="ctr" anchorCtr="1">
            <a:spAutoFit/>
          </a:bodyPr>
          <a:lstStyle/>
          <a:p>
            <a:pPr algn="ctr">
              <a:spcBef>
                <a:spcPct val="0"/>
              </a:spcBef>
              <a:spcAft>
                <a:spcPct val="0"/>
              </a:spcAft>
            </a:pPr>
            <a:r>
              <a:rPr lang="en-US" sz="1000">
                <a:solidFill>
                  <a:srgbClr val="000000"/>
                </a:solidFill>
                <a:latin typeface="Calibri" panose="020F0502020204030204" pitchFamily="34" charset="0"/>
              </a:rPr>
              <a:t>AXA IM - PUBLIC</a:t>
            </a:r>
          </a:p>
        </p:txBody>
      </p:sp>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12067E6F-96D4-BBDF-2304-747E4CC40048}"/>
              </a:ext>
            </a:extLst>
          </p:cNvPr>
          <p:cNvPicPr>
            <a:picLocks noChangeAspect="1"/>
          </p:cNvPicPr>
          <p:nvPr>
            <p:custDataLst>
              <p:tags r:id="rId1"/>
            </p:custDataLst>
          </p:nvPr>
        </p:nvPicPr>
        <p:blipFill>
          <a:blip r:embed="rId17"/>
          <a:stretch>
            <a:fillRect/>
          </a:stretch>
        </p:blipFill>
        <p:spPr>
          <a:xfrm>
            <a:off x="619737" y="5407904"/>
            <a:ext cx="2336188" cy="1888812"/>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15" name="Picture 14">
            <a:extLst>
              <a:ext uri="{FF2B5EF4-FFF2-40B4-BE49-F238E27FC236}">
                <a16:creationId xmlns:a16="http://schemas.microsoft.com/office/drawing/2014/main" id="{07FB86D4-7F05-B4AE-83E5-EF3C09873DD2}"/>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16" name="Picture 15">
            <a:extLst>
              <a:ext uri="{FF2B5EF4-FFF2-40B4-BE49-F238E27FC236}">
                <a16:creationId xmlns:a16="http://schemas.microsoft.com/office/drawing/2014/main" id="{E53981DE-6B30-BD99-3766-6EE658D21032}"/>
              </a:ext>
            </a:extLst>
          </p:cNvPr>
          <p:cNvPicPr>
            <a:picLocks noChangeAspect="1"/>
          </p:cNvPicPr>
          <p:nvPr>
            <p:custDataLst>
              <p:tags r:id="rId3"/>
            </p:custDataLst>
          </p:nvPr>
        </p:nvPicPr>
        <p:blipFill>
          <a:blip r:embed="rId22"/>
          <a:stretch>
            <a:fillRect/>
          </a:stretch>
        </p:blipFill>
        <p:spPr>
          <a:xfrm>
            <a:off x="3696939" y="5439870"/>
            <a:ext cx="2946333" cy="1643867"/>
          </a:xfrm>
          <a:prstGeom prst="rect">
            <a:avLst/>
          </a:prstGeom>
        </p:spPr>
      </p:pic>
      <p:pic>
        <p:nvPicPr>
          <p:cNvPr id="20" name="Picture 19">
            <a:extLst>
              <a:ext uri="{FF2B5EF4-FFF2-40B4-BE49-F238E27FC236}">
                <a16:creationId xmlns:a16="http://schemas.microsoft.com/office/drawing/2014/main" id="{655E3254-2114-3864-811B-119E313CA421}"/>
              </a:ext>
            </a:extLst>
          </p:cNvPr>
          <p:cNvPicPr>
            <a:picLocks noChangeAspect="1"/>
          </p:cNvPicPr>
          <p:nvPr>
            <p:custDataLst>
              <p:tags r:id="rId4"/>
            </p:custDataLst>
          </p:nvPr>
        </p:nvPicPr>
        <p:blipFill>
          <a:blip r:embed="rId23"/>
          <a:stretch>
            <a:fillRect/>
          </a:stretch>
        </p:blipFill>
        <p:spPr>
          <a:xfrm>
            <a:off x="4309375" y="7869951"/>
            <a:ext cx="1721403" cy="1366206"/>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1" name="Picture 20">
            <a:extLst>
              <a:ext uri="{FF2B5EF4-FFF2-40B4-BE49-F238E27FC236}">
                <a16:creationId xmlns:a16="http://schemas.microsoft.com/office/drawing/2014/main" id="{566C1002-CDFC-83F1-2A86-ECA54869D774}"/>
              </a:ext>
            </a:extLst>
          </p:cNvPr>
          <p:cNvPicPr>
            <a:picLocks noChangeAspect="1"/>
          </p:cNvPicPr>
          <p:nvPr>
            <p:custDataLst>
              <p:tags r:id="rId5"/>
            </p:custDataLst>
          </p:nvPr>
        </p:nvPicPr>
        <p:blipFill>
          <a:blip r:embed="rId24"/>
          <a:stretch>
            <a:fillRect/>
          </a:stretch>
        </p:blipFill>
        <p:spPr>
          <a:xfrm>
            <a:off x="72401" y="7748303"/>
            <a:ext cx="3374398" cy="1560723"/>
          </a:xfrm>
          <a:prstGeom prst="rect">
            <a:avLst/>
          </a:prstGeom>
        </p:spPr>
      </p:pic>
      <p:pic>
        <p:nvPicPr>
          <p:cNvPr id="23" name="Picture 22">
            <a:extLst>
              <a:ext uri="{FF2B5EF4-FFF2-40B4-BE49-F238E27FC236}">
                <a16:creationId xmlns:a16="http://schemas.microsoft.com/office/drawing/2014/main" id="{1BF85F7C-9680-A03F-1258-1836748837AA}"/>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26" name="Picture 25">
            <a:extLst>
              <a:ext uri="{FF2B5EF4-FFF2-40B4-BE49-F238E27FC236}">
                <a16:creationId xmlns:a16="http://schemas.microsoft.com/office/drawing/2014/main" id="{5BF6D45A-C8BD-8245-54CF-07F544BA074E}"/>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28" name="Picture 27">
            <a:extLst>
              <a:ext uri="{FF2B5EF4-FFF2-40B4-BE49-F238E27FC236}">
                <a16:creationId xmlns:a16="http://schemas.microsoft.com/office/drawing/2014/main" id="{04774E1F-2F5B-056E-B63C-7A0547026B34}"/>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29" name="Picture 28">
            <a:extLst>
              <a:ext uri="{FF2B5EF4-FFF2-40B4-BE49-F238E27FC236}">
                <a16:creationId xmlns:a16="http://schemas.microsoft.com/office/drawing/2014/main" id="{F70A9774-BF02-821A-1982-120F28881433}"/>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30" name="Picture 29">
            <a:extLst>
              <a:ext uri="{FF2B5EF4-FFF2-40B4-BE49-F238E27FC236}">
                <a16:creationId xmlns:a16="http://schemas.microsoft.com/office/drawing/2014/main" id="{2C4D5D8E-4269-06DC-977B-B2776F6337B0}"/>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31" name="Picture 30">
            <a:extLst>
              <a:ext uri="{FF2B5EF4-FFF2-40B4-BE49-F238E27FC236}">
                <a16:creationId xmlns:a16="http://schemas.microsoft.com/office/drawing/2014/main" id="{91A0BB7F-AAD5-1008-345F-3B20DB02CA73}"/>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32" name="Picture 31">
            <a:extLst>
              <a:ext uri="{FF2B5EF4-FFF2-40B4-BE49-F238E27FC236}">
                <a16:creationId xmlns:a16="http://schemas.microsoft.com/office/drawing/2014/main" id="{D692C870-BABD-FA39-B561-7ABACE270978}"/>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34" name="Picture 33">
            <a:extLst>
              <a:ext uri="{FF2B5EF4-FFF2-40B4-BE49-F238E27FC236}">
                <a16:creationId xmlns:a16="http://schemas.microsoft.com/office/drawing/2014/main" id="{E1B12E68-394B-DA43-0997-9E5570472B74}"/>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35" name="Picture 34">
            <a:extLst>
              <a:ext uri="{FF2B5EF4-FFF2-40B4-BE49-F238E27FC236}">
                <a16:creationId xmlns:a16="http://schemas.microsoft.com/office/drawing/2014/main" id="{9A57287B-BC5B-D8A2-1708-031538A5C314}"/>
              </a:ext>
            </a:extLst>
          </p:cNvPr>
          <p:cNvPicPr>
            <a:picLocks noChangeAspect="1"/>
          </p:cNvPicPr>
          <p:nvPr>
            <p:custDataLst>
              <p:tags r:id="rId14"/>
            </p:custDataLst>
          </p:nvPr>
        </p:nvPicPr>
        <p:blipFill>
          <a:blip r:embed="rId33"/>
          <a:stretch>
            <a:fillRect/>
          </a:stretch>
        </p:blipFill>
        <p:spPr>
          <a:xfrm>
            <a:off x="2955925" y="3101897"/>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3293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58177" y="4315116"/>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382714"/>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00" dirty="0">
                <a:latin typeface="Arial" panose="020B0604020202020204" pitchFamily="34" charset="0"/>
                <a:ea typeface="Calibri" panose="020F0502020204030204" pitchFamily="34" charset="0"/>
              </a:rPr>
              <a:t>July saw further performance for the CLO asset class as a whole, leading to +3.82% performance for Volta.</a:t>
            </a:r>
          </a:p>
          <a:p>
            <a:pPr algn="just">
              <a:spcAft>
                <a:spcPts val="1000"/>
              </a:spcAft>
            </a:pPr>
            <a:r>
              <a:rPr lang="en-US" sz="600" dirty="0">
                <a:latin typeface="Arial" panose="020B0604020202020204" pitchFamily="34" charset="0"/>
                <a:ea typeface="Calibri" panose="020F0502020204030204" pitchFamily="34" charset="0"/>
              </a:rPr>
              <a:t>Looking at Volta over the last 12 months, the performance is +12.8% through its financial year. This was mainly driven by the carry of the CLO asset class (c.92% of Volta’s assets excluding cash), both from strong CLO Equity distributions as well as from the continued increase in base rates (Euribor and Libor/SOFR) for CLO debt tranches. Overall, macro sentiment was supportive through July with US and European central banks providing more dovish outlook as headline inflations tempered at the same time as GDP proved more resilient than expected. This supported risky assets including leverage loans as well as CLO.</a:t>
            </a:r>
          </a:p>
          <a:p>
            <a:pPr algn="just">
              <a:spcAft>
                <a:spcPts val="1000"/>
              </a:spcAft>
            </a:pPr>
            <a:r>
              <a:rPr lang="en-US" sz="600" dirty="0">
                <a:latin typeface="Arial" panose="020B0604020202020204" pitchFamily="34" charset="0"/>
                <a:ea typeface="Calibri" panose="020F0502020204030204" pitchFamily="34" charset="0"/>
              </a:rPr>
              <a:t>Volta’s underlying sub asset classes monthly performances** were as follow: +1.3% for Bank Balance Sheet transactions, +5.6% for CLO Equity tranches, +4.7% for CLO Debt tranches and 8.9% for Cash Corporate Credit and ABS (which represent slightly less than 2.0% of the fund’s NAV). This month again, being long USD against Euro was detrimental to the performance and contributed to circa -0.4% of the monthly performance.</a:t>
            </a:r>
          </a:p>
          <a:p>
            <a:pPr algn="just">
              <a:spcAft>
                <a:spcPts val="1000"/>
              </a:spcAft>
            </a:pPr>
            <a:r>
              <a:rPr lang="en-US" sz="600" dirty="0">
                <a:latin typeface="Arial" panose="020B0604020202020204" pitchFamily="34" charset="0"/>
                <a:ea typeface="Calibri" panose="020F0502020204030204" pitchFamily="34" charset="0"/>
              </a:rPr>
              <a:t>From a market activity perspective, YTD CLO primary issuance is still down c.25% in the US and c.20% in Europe. From this point, we expect September to be more active as the spread compression continues during the summer (albeit not at the AAA level) and resets of some 2022 deals start to be in the money.  We also expect more calls of old US CLO that have already been amortizing over the last year given the current rally in the loan market and the absence of ability for the CLO manager to reinvest proceeds in discounted loans or to participate in restructurings.</a:t>
            </a:r>
          </a:p>
          <a:p>
            <a:pPr algn="just">
              <a:spcAft>
                <a:spcPts val="1000"/>
              </a:spcAft>
            </a:pPr>
            <a:r>
              <a:rPr lang="en-US" sz="600" dirty="0">
                <a:latin typeface="Arial" panose="020B0604020202020204" pitchFamily="34" charset="0"/>
                <a:ea typeface="Calibri" panose="020F0502020204030204" pitchFamily="34" charset="0"/>
              </a:rPr>
              <a:t>In July, loan default rates continued their upward trajectory (reaching 1.75% in the US and 1.5% in Europe according to Morningstar at the end of July) but were still below historical averages. Downgrades followed the same trend, leading to an expectation of c.10% of CCC assets in the US leverage loan index by year end according to </a:t>
            </a:r>
            <a:r>
              <a:rPr lang="en-US" sz="600" dirty="0" err="1">
                <a:latin typeface="Arial" panose="020B0604020202020204" pitchFamily="34" charset="0"/>
                <a:ea typeface="Calibri" panose="020F0502020204030204" pitchFamily="34" charset="0"/>
              </a:rPr>
              <a:t>BofA</a:t>
            </a:r>
            <a:r>
              <a:rPr lang="en-US" sz="600" dirty="0">
                <a:latin typeface="Arial" panose="020B0604020202020204" pitchFamily="34" charset="0"/>
                <a:ea typeface="Calibri" panose="020F0502020204030204" pitchFamily="34" charset="0"/>
              </a:rPr>
              <a:t>.</a:t>
            </a:r>
          </a:p>
          <a:p>
            <a:pPr algn="just">
              <a:spcAft>
                <a:spcPts val="1000"/>
              </a:spcAft>
            </a:pPr>
            <a:r>
              <a:rPr lang="en-US" sz="600" dirty="0">
                <a:latin typeface="Arial" panose="020B0604020202020204" pitchFamily="34" charset="0"/>
                <a:ea typeface="Calibri" panose="020F0502020204030204" pitchFamily="34" charset="0"/>
              </a:rPr>
              <a:t>Regarding Volta’s portfolio, as expected, CLO Equity distributions increased in July by 13% compared to April this year, contributing to the largest 6-month rolling cashflow generation for Volta since 2021 (€25.3m). Given more loan prepayments expected forward and corporates required to refinance loans due to mature in 2025, we view this level of cashflow generation still slightly increasing over the next 6 months. </a:t>
            </a:r>
          </a:p>
          <a:p>
            <a:pPr algn="just">
              <a:spcAft>
                <a:spcPts val="1000"/>
              </a:spcAft>
            </a:pPr>
            <a:r>
              <a:rPr lang="en-US" sz="600" dirty="0">
                <a:latin typeface="Arial" panose="020B0604020202020204" pitchFamily="34" charset="0"/>
              </a:rPr>
              <a:t>Through the month, we purchased 1 additional BB position for €2.25m (target IRR of c.12%) and invested c.€0.8m into the European CLO warehouse we have in place.</a:t>
            </a:r>
          </a:p>
          <a:p>
            <a:pPr algn="just">
              <a:spcAft>
                <a:spcPts val="1000"/>
              </a:spcAft>
            </a:pPr>
            <a:r>
              <a:rPr lang="en-US" sz="600" dirty="0">
                <a:latin typeface="Arial" panose="020B0604020202020204" pitchFamily="34" charset="0"/>
              </a:rPr>
              <a:t>As of end of July 2023, Volta’s NAV was €236.0m, i.e. €6.45 per share.</a:t>
            </a:r>
          </a:p>
          <a:p>
            <a:pPr algn="just">
              <a:spcAft>
                <a:spcPts val="1000"/>
              </a:spcAft>
            </a:pPr>
            <a:endParaRPr lang="en-US" sz="700" dirty="0">
              <a:latin typeface="Arial" panose="020B0604020202020204" pitchFamily="34" charset="0"/>
              <a:ea typeface="Calibri" panose="020F0502020204030204" pitchFamily="34" charset="0"/>
            </a:endParaRP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1420902"/>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00" i="1" dirty="0"/>
              <a:t>*It should be noted that approximately 1.51%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1.08% as at 30 June 2023, 0.43% as at 31 March 2023.</a:t>
            </a:r>
          </a:p>
          <a:p>
            <a:pPr algn="just">
              <a:spcAft>
                <a:spcPts val="1000"/>
              </a:spcAft>
            </a:pPr>
            <a:r>
              <a:rPr lang="en-US" sz="60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93089" y="656582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 name="Picture 1">
            <a:extLst>
              <a:ext uri="{FF2B5EF4-FFF2-40B4-BE49-F238E27FC236}">
                <a16:creationId xmlns:a16="http://schemas.microsoft.com/office/drawing/2014/main" id="{8F0446E7-71CF-58F4-7A0A-579B37AC6DE9}"/>
              </a:ext>
            </a:extLst>
          </p:cNvPr>
          <p:cNvPicPr>
            <a:picLocks noChangeAspect="1"/>
          </p:cNvPicPr>
          <p:nvPr>
            <p:custDataLst>
              <p:tags r:id="rId1"/>
            </p:custDataLst>
          </p:nvPr>
        </p:nvPicPr>
        <p:blipFill>
          <a:blip r:embed="rId14"/>
          <a:stretch>
            <a:fillRect/>
          </a:stretch>
        </p:blipFill>
        <p:spPr>
          <a:xfrm>
            <a:off x="3713106" y="4590483"/>
            <a:ext cx="1006329" cy="1063604"/>
          </a:xfrm>
          <a:prstGeom prst="rect">
            <a:avLst/>
          </a:prstGeom>
        </p:spPr>
      </p:pic>
      <p:pic>
        <p:nvPicPr>
          <p:cNvPr id="4" name="Picture 3">
            <a:extLst>
              <a:ext uri="{FF2B5EF4-FFF2-40B4-BE49-F238E27FC236}">
                <a16:creationId xmlns:a16="http://schemas.microsoft.com/office/drawing/2014/main" id="{6E474545-ACBD-6FDC-A031-F2AC108CD68F}"/>
              </a:ext>
            </a:extLst>
          </p:cNvPr>
          <p:cNvPicPr>
            <a:picLocks noChangeAspect="1"/>
          </p:cNvPicPr>
          <p:nvPr>
            <p:custDataLst>
              <p:tags r:id="rId2"/>
            </p:custDataLst>
          </p:nvPr>
        </p:nvPicPr>
        <p:blipFill>
          <a:blip r:embed="rId15"/>
          <a:stretch>
            <a:fillRect/>
          </a:stretch>
        </p:blipFill>
        <p:spPr>
          <a:xfrm>
            <a:off x="5095963" y="4598364"/>
            <a:ext cx="956796" cy="931710"/>
          </a:xfrm>
          <a:prstGeom prst="rect">
            <a:avLst/>
          </a:prstGeom>
        </p:spPr>
      </p:pic>
      <p:pic>
        <p:nvPicPr>
          <p:cNvPr id="10" name="Picture 9">
            <a:extLst>
              <a:ext uri="{FF2B5EF4-FFF2-40B4-BE49-F238E27FC236}">
                <a16:creationId xmlns:a16="http://schemas.microsoft.com/office/drawing/2014/main" id="{6937D627-9418-13C2-4E56-253AEB796C0A}"/>
              </a:ext>
            </a:extLst>
          </p:cNvPr>
          <p:cNvPicPr>
            <a:picLocks noChangeAspect="1"/>
          </p:cNvPicPr>
          <p:nvPr>
            <p:custDataLst>
              <p:tags r:id="rId3"/>
            </p:custDataLst>
          </p:nvPr>
        </p:nvPicPr>
        <p:blipFill>
          <a:blip r:embed="rId16"/>
          <a:stretch>
            <a:fillRect/>
          </a:stretch>
        </p:blipFill>
        <p:spPr>
          <a:xfrm>
            <a:off x="3782088" y="6886279"/>
            <a:ext cx="2543089" cy="1604089"/>
          </a:xfrm>
          <a:prstGeom prst="rect">
            <a:avLst/>
          </a:prstGeom>
        </p:spPr>
      </p:pic>
      <p:pic>
        <p:nvPicPr>
          <p:cNvPr id="14" name="Picture 13">
            <a:extLst>
              <a:ext uri="{FF2B5EF4-FFF2-40B4-BE49-F238E27FC236}">
                <a16:creationId xmlns:a16="http://schemas.microsoft.com/office/drawing/2014/main" id="{F5CD5741-7ED7-A6B1-47E2-10554D28F721}"/>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5" name="Picture 14">
            <a:extLst>
              <a:ext uri="{FF2B5EF4-FFF2-40B4-BE49-F238E27FC236}">
                <a16:creationId xmlns:a16="http://schemas.microsoft.com/office/drawing/2014/main" id="{BB68ADF8-A1AF-F6BA-40F6-B155067536A1}"/>
              </a:ext>
            </a:extLst>
          </p:cNvPr>
          <p:cNvPicPr>
            <a:picLocks noChangeAspect="1"/>
          </p:cNvPicPr>
          <p:nvPr>
            <p:custDataLst>
              <p:tags r:id="rId5"/>
            </p:custDataLst>
          </p:nvPr>
        </p:nvPicPr>
        <p:blipFill>
          <a:blip r:embed="rId18"/>
          <a:stretch>
            <a:fillRect/>
          </a:stretch>
        </p:blipFill>
        <p:spPr>
          <a:xfrm>
            <a:off x="3584242" y="5591642"/>
            <a:ext cx="3048000" cy="183529"/>
          </a:xfrm>
          <a:prstGeom prst="rect">
            <a:avLst/>
          </a:prstGeom>
        </p:spPr>
      </p:pic>
      <p:pic>
        <p:nvPicPr>
          <p:cNvPr id="16" name="Picture 15">
            <a:extLst>
              <a:ext uri="{FF2B5EF4-FFF2-40B4-BE49-F238E27FC236}">
                <a16:creationId xmlns:a16="http://schemas.microsoft.com/office/drawing/2014/main" id="{68C28619-BE15-5B9B-EBE6-D85F4C4306FB}"/>
              </a:ext>
            </a:extLst>
          </p:cNvPr>
          <p:cNvPicPr>
            <a:picLocks noChangeAspect="1"/>
          </p:cNvPicPr>
          <p:nvPr>
            <p:custDataLst>
              <p:tags r:id="rId6"/>
            </p:custDataLst>
          </p:nvPr>
        </p:nvPicPr>
        <p:blipFill>
          <a:blip r:embed="rId19"/>
          <a:stretch>
            <a:fillRect/>
          </a:stretch>
        </p:blipFill>
        <p:spPr>
          <a:xfrm>
            <a:off x="141394" y="8750770"/>
            <a:ext cx="2438400" cy="200262"/>
          </a:xfrm>
          <a:prstGeom prst="rect">
            <a:avLst/>
          </a:prstGeom>
        </p:spPr>
      </p:pic>
      <p:pic>
        <p:nvPicPr>
          <p:cNvPr id="17" name="Picture 16">
            <a:extLst>
              <a:ext uri="{FF2B5EF4-FFF2-40B4-BE49-F238E27FC236}">
                <a16:creationId xmlns:a16="http://schemas.microsoft.com/office/drawing/2014/main" id="{EF3DB52E-B573-2C3E-CF7A-7E7CE46286B9}"/>
              </a:ext>
            </a:extLst>
          </p:cNvPr>
          <p:cNvPicPr>
            <a:picLocks noChangeAspect="1"/>
          </p:cNvPicPr>
          <p:nvPr>
            <p:custDataLst>
              <p:tags r:id="rId7"/>
            </p:custDataLst>
          </p:nvPr>
        </p:nvPicPr>
        <p:blipFill>
          <a:blip r:embed="rId20"/>
          <a:stretch>
            <a:fillRect/>
          </a:stretch>
        </p:blipFill>
        <p:spPr>
          <a:xfrm>
            <a:off x="3782105" y="8531906"/>
            <a:ext cx="2251147" cy="184883"/>
          </a:xfrm>
          <a:prstGeom prst="rect">
            <a:avLst/>
          </a:prstGeom>
        </p:spPr>
      </p:pic>
      <p:pic>
        <p:nvPicPr>
          <p:cNvPr id="18" name="Picture 17">
            <a:extLst>
              <a:ext uri="{FF2B5EF4-FFF2-40B4-BE49-F238E27FC236}">
                <a16:creationId xmlns:a16="http://schemas.microsoft.com/office/drawing/2014/main" id="{46186833-CEB7-7AC6-2912-12A15A8EE1AE}"/>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19" name="Picture 18">
            <a:extLst>
              <a:ext uri="{FF2B5EF4-FFF2-40B4-BE49-F238E27FC236}">
                <a16:creationId xmlns:a16="http://schemas.microsoft.com/office/drawing/2014/main" id="{96ECF459-7DDF-8EB1-2EEC-0BE6CBBABF1A}"/>
              </a:ext>
            </a:extLst>
          </p:cNvPr>
          <p:cNvPicPr>
            <a:picLocks noChangeAspect="1"/>
          </p:cNvPicPr>
          <p:nvPr>
            <p:custDataLst>
              <p:tags r:id="rId9"/>
            </p:custDataLst>
          </p:nvPr>
        </p:nvPicPr>
        <p:blipFill>
          <a:blip r:embed="rId22"/>
          <a:stretch>
            <a:fillRect/>
          </a:stretch>
        </p:blipFill>
        <p:spPr>
          <a:xfrm>
            <a:off x="141396" y="65849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François </a:t>
            </a:r>
            <a:r>
              <a:rPr lang="en-US" altLang="ja-JP" sz="800" dirty="0" err="1">
                <a:solidFill>
                  <a:srgbClr val="404040"/>
                </a:solidFill>
                <a:ea typeface="ＭＳ Ｐゴシック" panose="020B0600070205080204" pitchFamily="34" charset="-128"/>
              </a:rPr>
              <a:t>Touati</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Francois.touati@axa-im.com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80 22</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Picture 4">
            <a:extLst>
              <a:ext uri="{FF2B5EF4-FFF2-40B4-BE49-F238E27FC236}">
                <a16:creationId xmlns:a16="http://schemas.microsoft.com/office/drawing/2014/main" id="{D39DF918-254C-B3DD-3F0F-073D329D6A87}"/>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6" name="Picture 5">
            <a:extLst>
              <a:ext uri="{FF2B5EF4-FFF2-40B4-BE49-F238E27FC236}">
                <a16:creationId xmlns:a16="http://schemas.microsoft.com/office/drawing/2014/main" id="{D20493F1-436D-9863-E11B-E7F790EC91A3}"/>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429893834.938168"/>
  <p:tag name="IMPORTID" val="5056293884579.772403"/>
  <p:tag name="WBLAST" val="G:\SIM1\SFD\Deals\Volta\Reports - CoGestion\Monthly Reporting\Generation PPT\Volta - Monthly Report.xlsm"/>
  <p:tag name="USER NAME" val="COSTAA"/>
  <p:tag name="TYPE" val="2"/>
  <p:tag name="SOURCENAME" val="As a % of Gross Assets Value (Chart 10)"/>
  <p:tag name="SHEETID" val="Report"/>
  <p:tag name="PICTUREAPPEARANCE" val="xlPrinter"/>
  <p:tag name="NORESIZEONUPDATE" val="False"/>
</p:tagLst>
</file>

<file path=ppt/tags/tag32.xml><?xml version="1.0" encoding="utf-8"?>
<p:tagLst xmlns:a="http://schemas.openxmlformats.org/drawingml/2006/main" xmlns:r="http://schemas.openxmlformats.org/officeDocument/2006/relationships" xmlns:p="http://schemas.openxmlformats.org/presentationml/2006/main">
  <p:tag name="LAST UPDATE DATE" val="429893835.58098"/>
  <p:tag name="IMPORTID" val="6074293884382.987656"/>
  <p:tag name="WBLAST" val="G:\SIM1\SFD\Deals\Volta\Reports - CoGestion\Monthly Reporting\Generation PPT\Volta - Monthly Report.xlsm"/>
  <p:tag name="USER NAME" val="COSTAA"/>
  <p:tag name="TYPE" val="1"/>
  <p:tag name="SOURCENAME" val="Returns²"/>
  <p:tag name="SHEETID" val="Report"/>
  <p:tag name="PICTUREAPPEARANCE" val="xlPrinter"/>
  <p:tag name="NORESIZEONUPDATE" val="False"/>
</p:tagLst>
</file>

<file path=ppt/tags/tag33.xml><?xml version="1.0" encoding="utf-8"?>
<p:tagLst xmlns:a="http://schemas.openxmlformats.org/drawingml/2006/main" xmlns:r="http://schemas.openxmlformats.org/officeDocument/2006/relationships" xmlns:p="http://schemas.openxmlformats.org/presentationml/2006/main">
  <p:tag name="LAST UPDATE DATE" val="429893836.173524"/>
  <p:tag name="IMPORTID" val="7874295452902.308287"/>
  <p:tag name="WBLAST" val="G:\SIM1\SFD\Deals\Volta\Reports - CoGestion\Monthly Reporting\Generation PPT\Volta - Monthly Report.xlsm"/>
  <p:tag name="USER NAME" val="COSTAA"/>
  <p:tag name="TYPE" val="1"/>
  <p:tag name="SOURCENAME" val="Issuer"/>
  <p:tag name="SHEETID" val="Report"/>
  <p:tag name="PICTUREAPPEARANCE" val="xlPrinter"/>
  <p:tag name="NORESIZEONUPDATE" val="False"/>
</p:tagLst>
</file>

<file path=ppt/tags/tag34.xml><?xml version="1.0" encoding="utf-8"?>
<p:tagLst xmlns:a="http://schemas.openxmlformats.org/drawingml/2006/main" xmlns:r="http://schemas.openxmlformats.org/officeDocument/2006/relationships" xmlns:p="http://schemas.openxmlformats.org/presentationml/2006/main">
  <p:tag name="LAST UPDATE DATE" val="429893836.701013"/>
  <p:tag name="IMPORTID" val="3554293884976.770615"/>
  <p:tag name="WBLAST" val="G:\SIM1\SFD\Deals\Volta\Reports - CoGestion\Monthly Reporting\Generation PPT\Volta - Monthly Report.xlsm"/>
  <p:tag name="USER NAME" val="COSTAA"/>
  <p:tag name="TYPE" val="2"/>
  <p:tag name="SOURCENAME" val="Chart 4"/>
  <p:tag name="SHEETID" val="Report"/>
  <p:tag name="PICTUREAPPEARANCE" val="xlPrinter"/>
  <p:tag name="NORESIZEONUPDATE" val="False"/>
</p:tagLst>
</file>

<file path=ppt/tags/tag35.xml><?xml version="1.0" encoding="utf-8"?>
<p:tagLst xmlns:a="http://schemas.openxmlformats.org/drawingml/2006/main" xmlns:r="http://schemas.openxmlformats.org/officeDocument/2006/relationships" xmlns:p="http://schemas.openxmlformats.org/presentationml/2006/main">
  <p:tag name="LAST UPDATE DATE" val="429893837.065608"/>
  <p:tag name="IMPORTID" val="808293884841.599409"/>
  <p:tag name="WBLAST" val="G:\SIM1\SFD\Deals\Volta\Reports - CoGestion\Monthly Reporting\Generation PPT\Volta - Monthly Report.xlsm"/>
  <p:tag name="USER NAME" val="COSTAA"/>
  <p:tag name="TYPE" val="2"/>
  <p:tag name="SOURCENAME" val="Cumulative Total Return (Gross Dividends) (Chart 1)"/>
  <p:tag name="SHEETID" val="HP"/>
  <p:tag name="PICTUREAPPEARANCE" val="xlPrinter"/>
  <p:tag name="NORESIZEONUPDATE" val="False"/>
</p:tagLst>
</file>

<file path=ppt/tags/tag36.xml><?xml version="1.0" encoding="utf-8"?>
<p:tagLst xmlns:a="http://schemas.openxmlformats.org/drawingml/2006/main" xmlns:r="http://schemas.openxmlformats.org/officeDocument/2006/relationships" xmlns:p="http://schemas.openxmlformats.org/presentationml/2006/main">
  <p:tag name="LAST UPDATE DATE" val="429893847.86717"/>
  <p:tag name="IMPORTID" val="1515293902138.850389"/>
  <p:tag name="WBLAST" val="G:\SIM1\SFD\Deals\Volta\Reports - CoGestion\Monthly Reporting\Generation PPT\Volta - Monthly Report.xlsm"/>
  <p:tag name="USER NAME" val="COSTAA"/>
  <p:tag name="TYPE" val="1"/>
  <p:tag name="SOURCENAME" val="MONTHLY REPORT  VOLTA FINANCE LIMITED  - July 2023 ⯀ 1"/>
  <p:tag name="SHEETID" val="Source"/>
  <p:tag name="PICTUREAPPEARANCE" val="xlPrinter"/>
  <p:tag name="NORESIZEONUPDATE" val="False"/>
</p:tagLst>
</file>

<file path=ppt/tags/tag37.xml><?xml version="1.0" encoding="utf-8"?>
<p:tagLst xmlns:a="http://schemas.openxmlformats.org/drawingml/2006/main" xmlns:r="http://schemas.openxmlformats.org/officeDocument/2006/relationships" xmlns:p="http://schemas.openxmlformats.org/presentationml/2006/main">
  <p:tag name="LAST UPDATE DATE" val="429893848.415217"/>
  <p:tag name="IMPORTID" val="9705293902983.333573"/>
  <p:tag name="WBLAST" val="G:\SIM1\SFD\Deals\Volta\Reports - CoGestion\Monthly Reporting\Generation PPT\Volta - Monthly Report.xlsm"/>
  <p:tag name="USER NAME" val="COSTAA"/>
  <p:tag name="TYPE" val="1"/>
  <p:tag name="SOURCENAME" val="Source: AXA IM, as of July 2023"/>
  <p:tag name="SHEETID" val="Source"/>
  <p:tag name="PICTUREAPPEARANCE" val="xlPrinter"/>
  <p:tag name="NORESIZEONUPDATE" val="False"/>
</p:tagLst>
</file>

<file path=ppt/tags/tag38.xml><?xml version="1.0" encoding="utf-8"?>
<p:tagLst xmlns:a="http://schemas.openxmlformats.org/drawingml/2006/main" xmlns:r="http://schemas.openxmlformats.org/officeDocument/2006/relationships" xmlns:p="http://schemas.openxmlformats.org/presentationml/2006/main">
  <p:tag name="LAST UPDATE DATE" val="429893848.87614"/>
  <p:tag name="IMPORTID" val="157293903243.751489"/>
  <p:tag name="WBLAST" val="G:\SIM1\SFD\Deals\Volta\Reports - CoGestion\Monthly Reporting\Generation PPT\Volta - Monthly Report.xlsm"/>
  <p:tag name="USER NAME" val="COSTAA"/>
  <p:tag name="TYPE" val="1"/>
  <p:tag name="SOURCENAME" val="Source: Intex, Bloomberg, AXA IM Paris as of July 2023 – una..."/>
  <p:tag name="SHEETID" val="Source"/>
  <p:tag name="PICTUREAPPEARANCE" val="xlPrinter"/>
  <p:tag name="NORESIZEONUPDATE" val="False"/>
</p:tagLst>
</file>

<file path=ppt/tags/tag39.xml><?xml version="1.0" encoding="utf-8"?>
<p:tagLst xmlns:a="http://schemas.openxmlformats.org/drawingml/2006/main" xmlns:r="http://schemas.openxmlformats.org/officeDocument/2006/relationships" xmlns:p="http://schemas.openxmlformats.org/presentationml/2006/main">
  <p:tag name="LAST UPDATE DATE" val="429893849.362843"/>
  <p:tag name="IMPORTID" val="6448293903313.922707"/>
  <p:tag name="WBLAST" val="G:\SIM1\SFD\Deals\Volta\Reports - CoGestion\Monthly Reporting\Generation PPT\Volta - Monthly Report.xlsm"/>
  <p:tag name="USER NAME" val="COSTAA"/>
  <p:tag name="TYPE" val="1"/>
  <p:tag name="SOURCENAME" val="Source: Bloomberg, as of July 2023"/>
  <p:tag name="SHEETID" val="Source"/>
  <p:tag name="PICTUREAPPEARANCE" val="xlPrinter"/>
  <p:tag name="NORESIZEONUPDATE" val="False"/>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29893849.81026"/>
  <p:tag name="IMPORTID" val="9705293902983.333573"/>
  <p:tag name="WBLAST" val="G:\SIM1\SFD\Deals\Volta\Reports - CoGestion\Monthly Reporting\Generation PPT\Volta - Monthly Report.xlsm"/>
  <p:tag name="USER NAME" val="COSTAA"/>
  <p:tag name="TYPE" val="1"/>
  <p:tag name="SOURCENAME" val="Source: AXA IM, as of July 2023"/>
  <p:tag name="SHEETID" val="Source"/>
  <p:tag name="PICTUREAPPEARANCE" val="xlPrinter"/>
  <p:tag name="NORESIZEONUPDATE" val="False"/>
</p:tagLst>
</file>

<file path=ppt/tags/tag41.xml><?xml version="1.0" encoding="utf-8"?>
<p:tagLst xmlns:a="http://schemas.openxmlformats.org/drawingml/2006/main" xmlns:r="http://schemas.openxmlformats.org/officeDocument/2006/relationships" xmlns:p="http://schemas.openxmlformats.org/presentationml/2006/main">
  <p:tag name="LAST UPDATE DATE" val="429893850.263779"/>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42.xml><?xml version="1.0" encoding="utf-8"?>
<p:tagLst xmlns:a="http://schemas.openxmlformats.org/drawingml/2006/main" xmlns:r="http://schemas.openxmlformats.org/officeDocument/2006/relationships" xmlns:p="http://schemas.openxmlformats.org/presentationml/2006/main">
  <p:tag name="LAST UPDATE DATE" val="429893850.728316"/>
  <p:tag name="IMPORTID" val="7295610419.690563"/>
  <p:tag name="WBLAST" val="G:\SIM1\SFD\Deals\Volta\Reports - CoGestion\Monthly Reporting\Generation PPT\Volta - Monthly Report.xlsm"/>
  <p:tag name="USER NAME" val="COSTAA"/>
  <p:tag name="TYPE" val="1"/>
  <p:tag name="SOURCENAME" val="Data as of 31 Jul 2023"/>
  <p:tag name="SHEETID" val="Report"/>
  <p:tag name="PICTUREAPPEARANCE" val="xlPrinter"/>
  <p:tag name="NORESIZEONUPDATE" val="False"/>
</p:tagLst>
</file>

<file path=ppt/tags/tag43.xml><?xml version="1.0" encoding="utf-8"?>
<p:tagLst xmlns:a="http://schemas.openxmlformats.org/drawingml/2006/main" xmlns:r="http://schemas.openxmlformats.org/officeDocument/2006/relationships" xmlns:p="http://schemas.openxmlformats.org/presentationml/2006/main">
  <p:tag name="LAST UPDATE DATE" val="429893851.317218"/>
  <p:tag name="IMPORTID" val="1903296058335.456827"/>
  <p:tag name="WBLAST" val="G:\SIM1\SFD\Deals\Volta\Reports - CoGestion\Monthly Reporting\Generation PPT\Volta - Monthly Report.xlsm"/>
  <p:tag name="USER NAME" val="COSTAA"/>
  <p:tag name="TYPE" val="1"/>
  <p:tag name="SOURCENAME" val="Fund Performance"/>
  <p:tag name="SHEETID" val="Report"/>
  <p:tag name="PICTUREAPPEARANCE" val="xlPrinter"/>
  <p:tag name="NORESIZEONUPDATE" val="False"/>
</p:tagLst>
</file>

<file path=ppt/tags/tag44.xml><?xml version="1.0" encoding="utf-8"?>
<p:tagLst xmlns:a="http://schemas.openxmlformats.org/drawingml/2006/main" xmlns:r="http://schemas.openxmlformats.org/officeDocument/2006/relationships" xmlns:p="http://schemas.openxmlformats.org/presentationml/2006/main">
  <p:tag name="LAST UPDATE DATE" val="429893851.841211"/>
  <p:tag name="IMPORTID" val="1029296059623.539103"/>
  <p:tag name="WBLAST" val="G:\SIM1\SFD\Deals\Volta\Reports - CoGestion\Monthly Reporting\Generation PPT\Volta - Monthly Report.xlsm"/>
  <p:tag name="USER NAME" val="COSTAA"/>
  <p:tag name="TYPE" val="1"/>
  <p:tag name="SOURCENAME" val="€236.0m "/>
  <p:tag name="SHEETID" val="Report"/>
  <p:tag name="PICTUREAPPEARANCE" val="xlPrinter"/>
  <p:tag name="NORESIZEONUPDATE" val="False"/>
</p:tagLst>
</file>

<file path=ppt/tags/tag45.xml><?xml version="1.0" encoding="utf-8"?>
<p:tagLst xmlns:a="http://schemas.openxmlformats.org/drawingml/2006/main" xmlns:r="http://schemas.openxmlformats.org/officeDocument/2006/relationships" xmlns:p="http://schemas.openxmlformats.org/presentationml/2006/main">
  <p:tag name="LAST UPDATE DATE" val="429893863.35406"/>
  <p:tag name="IMPORTID" val="1245293894685.557976"/>
  <p:tag name="WBLAST" val="G:\SIM1\SFD\Deals\Volta\Reports - CoGestion\Monthly Reporting\Generation PPT\Volta - Monthly Report.xlsm"/>
  <p:tag name="USER NAME" val="COSTAA"/>
  <p:tag name="TYPE" val="2"/>
  <p:tag name="SOURCENAME" val="Currency (Chart 11)"/>
  <p:tag name="SHEETID" val="Report"/>
  <p:tag name="PICTUREAPPEARANCE" val="xlPrinter"/>
  <p:tag name="NORESIZEONUPDATE" val="False"/>
</p:tagLst>
</file>

<file path=ppt/tags/tag46.xml><?xml version="1.0" encoding="utf-8"?>
<p:tagLst xmlns:a="http://schemas.openxmlformats.org/drawingml/2006/main" xmlns:r="http://schemas.openxmlformats.org/officeDocument/2006/relationships" xmlns:p="http://schemas.openxmlformats.org/presentationml/2006/main">
  <p:tag name="LAST UPDATE DATE" val="429894809.441801"/>
  <p:tag name="IMPORTID" val="8515293894588.081246"/>
  <p:tag name="WBLAST" val="G:\SIM1\SFD\Deals\Volta\Reports - CoGestion\Monthly Reporting\Generation PPT\Volta - Monthly Report.xlsm"/>
  <p:tag name="USER NAME" val="COSTAA"/>
  <p:tag name="TYPE" val="2"/>
  <p:tag name="SOURCENAME" val="Geography (Chart 9)"/>
  <p:tag name="SHEETID" val="Report"/>
  <p:tag name="PICTUREAPPEARANCE" val="xlPrinter"/>
  <p:tag name="NORESIZEONUPDATE" val="False"/>
</p:tagLst>
</file>

<file path=ppt/tags/tag47.xml><?xml version="1.0" encoding="utf-8"?>
<p:tagLst xmlns:a="http://schemas.openxmlformats.org/drawingml/2006/main" xmlns:r="http://schemas.openxmlformats.org/officeDocument/2006/relationships" xmlns:p="http://schemas.openxmlformats.org/presentationml/2006/main">
  <p:tag name="LAST UPDATE DATE" val="429893864.222989"/>
  <p:tag name="IMPORTID" val="1217293895025.615284"/>
  <p:tag name="WBLAST" val="G:\SIM1\SFD\Deals\Volta\Reports - CoGestion\Monthly Reporting\Generation PPT\Volta - Monthly Report.xlsm"/>
  <p:tag name="USER NAME" val="COSTAA"/>
  <p:tag name="TYPE" val="2"/>
  <p:tag name="SOURCENAME" val="Chart 1"/>
  <p:tag name="SHEETID" val="Report"/>
  <p:tag name="PICTUREAPPEARANCE" val="xlPrinter"/>
  <p:tag name="NORESIZEONUPDATE" val="False"/>
</p:tagLst>
</file>

<file path=ppt/tags/tag48.xml><?xml version="1.0" encoding="utf-8"?>
<p:tagLst xmlns:a="http://schemas.openxmlformats.org/drawingml/2006/main" xmlns:r="http://schemas.openxmlformats.org/officeDocument/2006/relationships" xmlns:p="http://schemas.openxmlformats.org/presentationml/2006/main">
  <p:tag name="LAST UPDATE DATE" val="429893864.648396"/>
  <p:tag name="IMPORTID" val="6111293902106.322834"/>
  <p:tag name="WBLAST" val="G:\SIM1\SFD\Deals\Volta\Reports - CoGestion\Monthly Reporting\Generation PPT\Volta - Monthly Report.xlsm"/>
  <p:tag name="USER NAME" val="COSTAA"/>
  <p:tag name="TYPE" val="1"/>
  <p:tag name="SOURCENAME" val="MONTHLY REPORT  VOLTA FINANCE LIMITED  - July 2023 ⯀ 2"/>
  <p:tag name="SHEETID" val="Source"/>
  <p:tag name="PICTUREAPPEARANCE" val="xlPrinter"/>
  <p:tag name="NORESIZEONUPDATE" val="False"/>
</p:tagLst>
</file>

<file path=ppt/tags/tag49.xml><?xml version="1.0" encoding="utf-8"?>
<p:tagLst xmlns:a="http://schemas.openxmlformats.org/drawingml/2006/main" xmlns:r="http://schemas.openxmlformats.org/officeDocument/2006/relationships" xmlns:p="http://schemas.openxmlformats.org/presentationml/2006/main">
  <p:tag name="LAST UPDATE DATE" val="429893865.109582"/>
  <p:tag name="IMPORTID" val="5189293903664.699588"/>
  <p:tag name="WBLAST" val="G:\SIM1\SFD\Deals\Volta\Reports - CoGestion\Monthly Reporting\Generation PPT\Volta - Monthly Report.xlsm"/>
  <p:tag name="USER NAME" val="COSTAA"/>
  <p:tag name="TYPE" val="1"/>
  <p:tag name="SOURCENAME" val="Source: AXA IM, as of July 2023 (% of NAV for ccy / % of GAV..."/>
  <p:tag name="SHEETID" val="Source"/>
  <p:tag name="PICTUREAPPEARANCE" val="xlPrinter"/>
  <p:tag name="NORESIZEONUPDATE" val="False"/>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29893865.595644"/>
  <p:tag name="IMPORTID" val="9705293902983.333573"/>
  <p:tag name="WBLAST" val="G:\SIM1\SFD\Deals\Volta\Reports - CoGestion\Monthly Reporting\Generation PPT\Volta - Monthly Report.xlsm"/>
  <p:tag name="USER NAME" val="COSTAA"/>
  <p:tag name="TYPE" val="1"/>
  <p:tag name="SOURCENAME" val="Source: AXA IM, as of July 2023"/>
  <p:tag name="SHEETID" val="Source"/>
  <p:tag name="PICTUREAPPEARANCE" val="xlPrinter"/>
  <p:tag name="NORESIZEONUPDATE" val="False"/>
</p:tagLst>
</file>

<file path=ppt/tags/tag51.xml><?xml version="1.0" encoding="utf-8"?>
<p:tagLst xmlns:a="http://schemas.openxmlformats.org/drawingml/2006/main" xmlns:r="http://schemas.openxmlformats.org/officeDocument/2006/relationships" xmlns:p="http://schemas.openxmlformats.org/presentationml/2006/main">
  <p:tag name="LAST UPDATE DATE" val="429893866.047882"/>
  <p:tag name="IMPORTID" val="9705293902983.333573"/>
  <p:tag name="WBLAST" val="G:\SIM1\SFD\Deals\Volta\Reports - CoGestion\Monthly Reporting\Generation PPT\Volta - Monthly Report.xlsm"/>
  <p:tag name="USER NAME" val="COSTAA"/>
  <p:tag name="TYPE" val="1"/>
  <p:tag name="SOURCENAME" val="Source: AXA IM, as of July 2023"/>
  <p:tag name="SHEETID" val="Source"/>
  <p:tag name="PICTUREAPPEARANCE" val="xlPrinter"/>
  <p:tag name="NORESIZEONUPDATE" val="False"/>
</p:tagLst>
</file>

<file path=ppt/tags/tag52.xml><?xml version="1.0" encoding="utf-8"?>
<p:tagLst xmlns:a="http://schemas.openxmlformats.org/drawingml/2006/main" xmlns:r="http://schemas.openxmlformats.org/officeDocument/2006/relationships" xmlns:p="http://schemas.openxmlformats.org/presentationml/2006/main">
  <p:tag name="LAST UPDATE DATE" val="429893866.520052"/>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53.xml><?xml version="1.0" encoding="utf-8"?>
<p:tagLst xmlns:a="http://schemas.openxmlformats.org/drawingml/2006/main" xmlns:r="http://schemas.openxmlformats.org/officeDocument/2006/relationships" xmlns:p="http://schemas.openxmlformats.org/presentationml/2006/main">
  <p:tag name="LAST UPDATE DATE" val="429893866.991445"/>
  <p:tag name="IMPORTID" val="9357295453433.125646"/>
  <p:tag name="WBLAST" val="G:\SIM1\SFD\Deals\Volta\Reports - CoGestion\Monthly Reporting\Generation PPT\Volta - Monthly Report.xlsm"/>
  <p:tag name="USER NAME" val="COSTAA"/>
  <p:tag name="TYPE" val="1"/>
  <p:tag name="SOURCENAME" val="Market Value (€m)"/>
  <p:tag name="SHEETID" val="Report"/>
  <p:tag name="PICTUREAPPEARANCE" val="xlPrinter"/>
  <p:tag name="NORESIZEONUPDATE" val="False"/>
</p:tagLst>
</file>

<file path=ppt/tags/tag54.xml><?xml version="1.0" encoding="utf-8"?>
<p:tagLst xmlns:a="http://schemas.openxmlformats.org/drawingml/2006/main" xmlns:r="http://schemas.openxmlformats.org/officeDocument/2006/relationships" xmlns:p="http://schemas.openxmlformats.org/presentationml/2006/main">
  <p:tag name="LAST UPDATE DATE" val="429893878.710919"/>
  <p:tag name="IMPORTID" val="216293902057.238474"/>
  <p:tag name="WBLAST" val="G:\SIM1\SFD\Deals\Volta\Reports - CoGestion\Monthly Reporting\Generation PPT\Volta - Monthly Report.xlsm"/>
  <p:tag name="USER NAME" val="COSTAA"/>
  <p:tag name="TYPE" val="1"/>
  <p:tag name="SOURCENAME" val="MONTHLY REPORT  VOLTA FINANCE LIMITED  - July 2023 ⯀ 3"/>
  <p:tag name="SHEETID" val="Source"/>
  <p:tag name="PICTUREAPPEARANCE" val="xlPrinter"/>
  <p:tag name="NORESIZEONUPDATE" val="False"/>
</p:tagLst>
</file>

<file path=ppt/tags/tag55.xml><?xml version="1.0" encoding="utf-8"?>
<p:tagLst xmlns:a="http://schemas.openxmlformats.org/drawingml/2006/main" xmlns:r="http://schemas.openxmlformats.org/officeDocument/2006/relationships" xmlns:p="http://schemas.openxmlformats.org/presentationml/2006/main">
  <p:tag name="LAST UPDATE DATE" val="429893879.249277"/>
  <p:tag name="IMPORTID" val="7121295607783.394045"/>
  <p:tag name="WBLAST" val="G:\SIM1\SFD\Deals\Volta\Reports - CoGestion\Monthly Reporting\Generation PPT\Volta - Monthly Report.xlsm"/>
  <p:tag name="USER NAME" val="COSTAA"/>
  <p:tag name="TYPE" val="1"/>
  <p:tag name="SOURCENAME" val="Volta Finance Ltd                            Monthly Report ..."/>
  <p:tag name="SHEETID" val="Source"/>
  <p:tag name="PICTUREAPPEARANCE" val="xlPrinter"/>
  <p:tag name="NORESIZEONUPDATE" val="False"/>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2862</TotalTime>
  <Words>1968</Words>
  <Application>Microsoft Office PowerPoint</Application>
  <PresentationFormat>A4 Paper (210x297 mm)</PresentationFormat>
  <Paragraphs>50</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COSTA Alexis</cp:lastModifiedBy>
  <cp:revision>891</cp:revision>
  <cp:lastPrinted>2018-09-19T13:03:11Z</cp:lastPrinted>
  <dcterms:created xsi:type="dcterms:W3CDTF">2016-08-17T14:10:30Z</dcterms:created>
  <dcterms:modified xsi:type="dcterms:W3CDTF">2023-08-16T14:14:10Z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2023-08-16T14:14:10Z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65ebd8ff-9d43-4b18-b9de-44284160b677</vt:lpwstr>
  </property>
  <property fmtid="{D5CDD505-2E9C-101B-9397-08002B2CF9AE}" pid="8" name="MSIP_Label_d4c5eb01-6c52-498f-929d-e1fdfbfe94b7_ContentBits">
    <vt:lpwstr>2</vt:lpwstr>
  </property>
</Properties>
</file>